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22.xml" ContentType="application/vnd.openxmlformats-officedocument.presentationml.notesSlide+xml"/>
  <Override PartName="/ppt/charts/chart6.xml" ContentType="application/vnd.openxmlformats-officedocument.drawingml.chart+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24.xml" ContentType="application/vnd.openxmlformats-officedocument.presentationml.notesSlide+xml"/>
  <Override PartName="/ppt/charts/chart8.xml" ContentType="application/vnd.openxmlformats-officedocument.drawingml.chart+xml"/>
  <Override PartName="/ppt/notesSlides/notesSlide25.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26.xml" ContentType="application/vnd.openxmlformats-officedocument.presentationml.notesSlide+xml"/>
  <Override PartName="/ppt/charts/chart10.xml" ContentType="application/vnd.openxmlformats-officedocument.drawingml.chart+xml"/>
  <Override PartName="/ppt/notesSlides/notesSlide27.xml" ContentType="application/vnd.openxmlformats-officedocument.presentationml.notesSlide+xml"/>
  <Override PartName="/ppt/charts/chart11.xml" ContentType="application/vnd.openxmlformats-officedocument.drawingml.chart+xml"/>
  <Override PartName="/ppt/notesSlides/notesSlide28.xml" ContentType="application/vnd.openxmlformats-officedocument.presentationml.notesSlide+xml"/>
  <Override PartName="/ppt/charts/chart12.xml" ContentType="application/vnd.openxmlformats-officedocument.drawingml.chart+xml"/>
  <Override PartName="/ppt/notesSlides/notesSlide29.xml" ContentType="application/vnd.openxmlformats-officedocument.presentationml.notesSlide+xml"/>
  <Override PartName="/ppt/charts/chart13.xml" ContentType="application/vnd.openxmlformats-officedocument.drawingml.chart+xml"/>
  <Override PartName="/ppt/drawings/drawing2.xml" ContentType="application/vnd.openxmlformats-officedocument.drawingml.chartshape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670" r:id="rId2"/>
    <p:sldMasterId id="2147483672" r:id="rId3"/>
    <p:sldMasterId id="2147483700" r:id="rId4"/>
    <p:sldMasterId id="2147483708" r:id="rId5"/>
    <p:sldMasterId id="2147483716" r:id="rId6"/>
    <p:sldMasterId id="2147483724" r:id="rId7"/>
    <p:sldMasterId id="2147483727" r:id="rId8"/>
    <p:sldMasterId id="2147483729" r:id="rId9"/>
  </p:sldMasterIdLst>
  <p:notesMasterIdLst>
    <p:notesMasterId r:id="rId43"/>
  </p:notesMasterIdLst>
  <p:handoutMasterIdLst>
    <p:handoutMasterId r:id="rId44"/>
  </p:handoutMasterIdLst>
  <p:sldIdLst>
    <p:sldId id="335" r:id="rId10"/>
    <p:sldId id="264" r:id="rId11"/>
    <p:sldId id="278" r:id="rId12"/>
    <p:sldId id="337" r:id="rId13"/>
    <p:sldId id="303" r:id="rId14"/>
    <p:sldId id="304" r:id="rId15"/>
    <p:sldId id="284" r:id="rId16"/>
    <p:sldId id="285" r:id="rId17"/>
    <p:sldId id="307" r:id="rId18"/>
    <p:sldId id="308" r:id="rId19"/>
    <p:sldId id="334" r:id="rId20"/>
    <p:sldId id="329" r:id="rId21"/>
    <p:sldId id="330" r:id="rId22"/>
    <p:sldId id="331" r:id="rId23"/>
    <p:sldId id="332" r:id="rId24"/>
    <p:sldId id="333" r:id="rId25"/>
    <p:sldId id="317" r:id="rId26"/>
    <p:sldId id="314" r:id="rId27"/>
    <p:sldId id="316" r:id="rId28"/>
    <p:sldId id="267" r:id="rId29"/>
    <p:sldId id="268" r:id="rId30"/>
    <p:sldId id="279" r:id="rId31"/>
    <p:sldId id="280" r:id="rId32"/>
    <p:sldId id="271" r:id="rId33"/>
    <p:sldId id="272" r:id="rId34"/>
    <p:sldId id="281" r:id="rId35"/>
    <p:sldId id="274" r:id="rId36"/>
    <p:sldId id="275" r:id="rId37"/>
    <p:sldId id="282" r:id="rId38"/>
    <p:sldId id="327" r:id="rId39"/>
    <p:sldId id="319" r:id="rId40"/>
    <p:sldId id="320" r:id="rId41"/>
    <p:sldId id="336"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1603" autoAdjust="0"/>
  </p:normalViewPr>
  <p:slideViewPr>
    <p:cSldViewPr snapToGrid="0" showGuides="1">
      <p:cViewPr varScale="1">
        <p:scale>
          <a:sx n="70" d="100"/>
          <a:sy n="70" d="100"/>
        </p:scale>
        <p:origin x="-1234" y="-67"/>
      </p:cViewPr>
      <p:guideLst>
        <p:guide orient="horz" pos="2160"/>
        <p:guide pos="2880"/>
      </p:guideLst>
    </p:cSldViewPr>
  </p:slideViewPr>
  <p:notesTextViewPr>
    <p:cViewPr>
      <p:scale>
        <a:sx n="1" d="1"/>
        <a:sy n="1" d="1"/>
      </p:scale>
      <p:origin x="0" y="0"/>
    </p:cViewPr>
  </p:notesTextViewPr>
  <p:notesViewPr>
    <p:cSldViewPr snapToGrid="0" showGuides="1">
      <p:cViewPr varScale="1">
        <p:scale>
          <a:sx n="63" d="100"/>
          <a:sy n="63" d="100"/>
        </p:scale>
        <p:origin x="254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283767038413879E-2"/>
          <c:y val="6.8720379146919433E-2"/>
          <c:w val="0.90210656753407681"/>
          <c:h val="0.7890995260663507"/>
        </c:manualLayout>
      </c:layout>
      <c:areaChart>
        <c:grouping val="stacked"/>
        <c:varyColors val="0"/>
        <c:ser>
          <c:idx val="1"/>
          <c:order val="0"/>
          <c:tx>
            <c:strRef>
              <c:f>Sheet1!$A$2</c:f>
              <c:strCache>
                <c:ptCount val="1"/>
                <c:pt idx="0">
                  <c:v>Number of live births</c:v>
                </c:pt>
              </c:strCache>
            </c:strRef>
          </c:tx>
          <c:spPr>
            <a:solidFill>
              <a:srgbClr val="00CCFF"/>
            </a:solidFill>
            <a:ln w="12684">
              <a:solidFill>
                <a:schemeClr val="tx1"/>
              </a:solidFill>
              <a:prstDash val="solid"/>
            </a:ln>
          </c:spPr>
          <c:cat>
            <c:numRef>
              <c:f>Sheet1!$B$1:$CI$1</c:f>
              <c:numCache>
                <c:formatCode>General</c:formatCode>
                <c:ptCount val="86"/>
                <c:pt idx="0">
                  <c:v>1920</c:v>
                </c:pt>
                <c:pt idx="1">
                  <c:v>1921</c:v>
                </c:pt>
                <c:pt idx="2">
                  <c:v>1922</c:v>
                </c:pt>
                <c:pt idx="3">
                  <c:v>1923</c:v>
                </c:pt>
                <c:pt idx="4">
                  <c:v>1924</c:v>
                </c:pt>
                <c:pt idx="5">
                  <c:v>1925</c:v>
                </c:pt>
                <c:pt idx="6">
                  <c:v>1926</c:v>
                </c:pt>
                <c:pt idx="7">
                  <c:v>1927</c:v>
                </c:pt>
                <c:pt idx="8">
                  <c:v>1928</c:v>
                </c:pt>
                <c:pt idx="9">
                  <c:v>1929</c:v>
                </c:pt>
                <c:pt idx="10">
                  <c:v>1930</c:v>
                </c:pt>
                <c:pt idx="11">
                  <c:v>1931</c:v>
                </c:pt>
                <c:pt idx="12">
                  <c:v>1932</c:v>
                </c:pt>
                <c:pt idx="13">
                  <c:v>1933</c:v>
                </c:pt>
                <c:pt idx="14">
                  <c:v>1934</c:v>
                </c:pt>
                <c:pt idx="15">
                  <c:v>1935</c:v>
                </c:pt>
                <c:pt idx="16">
                  <c:v>1936</c:v>
                </c:pt>
                <c:pt idx="17">
                  <c:v>1937</c:v>
                </c:pt>
                <c:pt idx="18">
                  <c:v>1938</c:v>
                </c:pt>
                <c:pt idx="19">
                  <c:v>1939</c:v>
                </c:pt>
                <c:pt idx="20">
                  <c:v>1940</c:v>
                </c:pt>
                <c:pt idx="21">
                  <c:v>1941</c:v>
                </c:pt>
                <c:pt idx="22">
                  <c:v>1942</c:v>
                </c:pt>
                <c:pt idx="23">
                  <c:v>1943</c:v>
                </c:pt>
                <c:pt idx="24">
                  <c:v>1944</c:v>
                </c:pt>
                <c:pt idx="25">
                  <c:v>1945</c:v>
                </c:pt>
                <c:pt idx="26">
                  <c:v>1946</c:v>
                </c:pt>
                <c:pt idx="27">
                  <c:v>1947</c:v>
                </c:pt>
                <c:pt idx="28">
                  <c:v>1948</c:v>
                </c:pt>
                <c:pt idx="29">
                  <c:v>1949</c:v>
                </c:pt>
                <c:pt idx="30">
                  <c:v>1950</c:v>
                </c:pt>
                <c:pt idx="31">
                  <c:v>1951</c:v>
                </c:pt>
                <c:pt idx="32">
                  <c:v>1952</c:v>
                </c:pt>
                <c:pt idx="33">
                  <c:v>1953</c:v>
                </c:pt>
                <c:pt idx="34">
                  <c:v>1954</c:v>
                </c:pt>
                <c:pt idx="35">
                  <c:v>1955</c:v>
                </c:pt>
                <c:pt idx="36">
                  <c:v>1956</c:v>
                </c:pt>
                <c:pt idx="37">
                  <c:v>1957</c:v>
                </c:pt>
                <c:pt idx="38">
                  <c:v>1958</c:v>
                </c:pt>
                <c:pt idx="39">
                  <c:v>1959</c:v>
                </c:pt>
                <c:pt idx="40">
                  <c:v>1960</c:v>
                </c:pt>
                <c:pt idx="41">
                  <c:v>1961</c:v>
                </c:pt>
                <c:pt idx="42">
                  <c:v>1962</c:v>
                </c:pt>
                <c:pt idx="43">
                  <c:v>1963</c:v>
                </c:pt>
                <c:pt idx="44">
                  <c:v>1964</c:v>
                </c:pt>
                <c:pt idx="45">
                  <c:v>1965</c:v>
                </c:pt>
                <c:pt idx="46">
                  <c:v>1966</c:v>
                </c:pt>
                <c:pt idx="47">
                  <c:v>1967</c:v>
                </c:pt>
                <c:pt idx="48">
                  <c:v>1968</c:v>
                </c:pt>
                <c:pt idx="49">
                  <c:v>1969</c:v>
                </c:pt>
                <c:pt idx="50">
                  <c:v>1970</c:v>
                </c:pt>
                <c:pt idx="51">
                  <c:v>1971</c:v>
                </c:pt>
                <c:pt idx="52">
                  <c:v>1972</c:v>
                </c:pt>
                <c:pt idx="53">
                  <c:v>1973</c:v>
                </c:pt>
                <c:pt idx="54">
                  <c:v>1974</c:v>
                </c:pt>
                <c:pt idx="55">
                  <c:v>1975</c:v>
                </c:pt>
                <c:pt idx="56">
                  <c:v>1976</c:v>
                </c:pt>
                <c:pt idx="57">
                  <c:v>1977</c:v>
                </c:pt>
                <c:pt idx="58">
                  <c:v>1978</c:v>
                </c:pt>
                <c:pt idx="59">
                  <c:v>1979</c:v>
                </c:pt>
                <c:pt idx="60">
                  <c:v>1980</c:v>
                </c:pt>
                <c:pt idx="61">
                  <c:v>1981</c:v>
                </c:pt>
                <c:pt idx="62">
                  <c:v>1982</c:v>
                </c:pt>
                <c:pt idx="63">
                  <c:v>1983</c:v>
                </c:pt>
                <c:pt idx="64">
                  <c:v>1984</c:v>
                </c:pt>
                <c:pt idx="65">
                  <c:v>1985</c:v>
                </c:pt>
                <c:pt idx="66">
                  <c:v>1986</c:v>
                </c:pt>
                <c:pt idx="67">
                  <c:v>1987</c:v>
                </c:pt>
                <c:pt idx="68">
                  <c:v>1988</c:v>
                </c:pt>
                <c:pt idx="69">
                  <c:v>1989</c:v>
                </c:pt>
                <c:pt idx="70">
                  <c:v>1990</c:v>
                </c:pt>
                <c:pt idx="71">
                  <c:v>1991</c:v>
                </c:pt>
                <c:pt idx="72">
                  <c:v>1992</c:v>
                </c:pt>
                <c:pt idx="73">
                  <c:v>1993</c:v>
                </c:pt>
                <c:pt idx="74">
                  <c:v>1994</c:v>
                </c:pt>
                <c:pt idx="75">
                  <c:v>1995</c:v>
                </c:pt>
                <c:pt idx="76">
                  <c:v>1996</c:v>
                </c:pt>
                <c:pt idx="77">
                  <c:v>1997</c:v>
                </c:pt>
                <c:pt idx="78">
                  <c:v>1998</c:v>
                </c:pt>
                <c:pt idx="79">
                  <c:v>1999</c:v>
                </c:pt>
                <c:pt idx="80">
                  <c:v>2000</c:v>
                </c:pt>
                <c:pt idx="81">
                  <c:v>2001</c:v>
                </c:pt>
                <c:pt idx="82">
                  <c:v>2002</c:v>
                </c:pt>
                <c:pt idx="83">
                  <c:v>2003</c:v>
                </c:pt>
                <c:pt idx="84">
                  <c:v>2004</c:v>
                </c:pt>
                <c:pt idx="85">
                  <c:v>2008</c:v>
                </c:pt>
              </c:numCache>
            </c:numRef>
          </c:cat>
          <c:val>
            <c:numRef>
              <c:f>Sheet1!$B$2:$CI$2</c:f>
              <c:numCache>
                <c:formatCode>General</c:formatCode>
                <c:ptCount val="86"/>
                <c:pt idx="0">
                  <c:v>2.95</c:v>
                </c:pt>
                <c:pt idx="1">
                  <c:v>3.0550000000000002</c:v>
                </c:pt>
                <c:pt idx="2">
                  <c:v>2.8820000000000001</c:v>
                </c:pt>
                <c:pt idx="3">
                  <c:v>2.91</c:v>
                </c:pt>
                <c:pt idx="4">
                  <c:v>2.9790000000000001</c:v>
                </c:pt>
                <c:pt idx="5">
                  <c:v>2.9089999999999998</c:v>
                </c:pt>
                <c:pt idx="6">
                  <c:v>2.5390000000000001</c:v>
                </c:pt>
                <c:pt idx="7">
                  <c:v>2.802</c:v>
                </c:pt>
                <c:pt idx="8">
                  <c:v>2.6739999999999999</c:v>
                </c:pt>
                <c:pt idx="9">
                  <c:v>2.5819999999999999</c:v>
                </c:pt>
                <c:pt idx="10">
                  <c:v>2.6179999999999999</c:v>
                </c:pt>
                <c:pt idx="11">
                  <c:v>2.5059999999999998</c:v>
                </c:pt>
                <c:pt idx="12">
                  <c:v>2.44</c:v>
                </c:pt>
                <c:pt idx="13">
                  <c:v>2.3069999999999999</c:v>
                </c:pt>
                <c:pt idx="14">
                  <c:v>2.3959999999999999</c:v>
                </c:pt>
                <c:pt idx="15">
                  <c:v>2.3769999999999998</c:v>
                </c:pt>
                <c:pt idx="16">
                  <c:v>2.355</c:v>
                </c:pt>
                <c:pt idx="17">
                  <c:v>2.4129999999999998</c:v>
                </c:pt>
                <c:pt idx="18">
                  <c:v>2.496</c:v>
                </c:pt>
                <c:pt idx="19">
                  <c:v>2.4660000000000002</c:v>
                </c:pt>
                <c:pt idx="20">
                  <c:v>2.5590000000000002</c:v>
                </c:pt>
                <c:pt idx="21">
                  <c:v>2.7090000000000001</c:v>
                </c:pt>
                <c:pt idx="22">
                  <c:v>2.9889999999999999</c:v>
                </c:pt>
                <c:pt idx="23">
                  <c:v>3.1040000000000001</c:v>
                </c:pt>
                <c:pt idx="24">
                  <c:v>2.9390000000000001</c:v>
                </c:pt>
                <c:pt idx="25">
                  <c:v>2.8580000000000001</c:v>
                </c:pt>
                <c:pt idx="26">
                  <c:v>3.411</c:v>
                </c:pt>
                <c:pt idx="27">
                  <c:v>3.8170000000000002</c:v>
                </c:pt>
                <c:pt idx="28">
                  <c:v>3.637</c:v>
                </c:pt>
                <c:pt idx="29">
                  <c:v>3.649</c:v>
                </c:pt>
                <c:pt idx="30">
                  <c:v>3.6320000000000001</c:v>
                </c:pt>
                <c:pt idx="31">
                  <c:v>3.823</c:v>
                </c:pt>
                <c:pt idx="32">
                  <c:v>3.9129999999999998</c:v>
                </c:pt>
                <c:pt idx="33">
                  <c:v>3.9649999999999999</c:v>
                </c:pt>
                <c:pt idx="34">
                  <c:v>4.0780000000000003</c:v>
                </c:pt>
                <c:pt idx="35">
                  <c:v>4.1040000000000001</c:v>
                </c:pt>
                <c:pt idx="36">
                  <c:v>4.218</c:v>
                </c:pt>
                <c:pt idx="37">
                  <c:v>4.3079999999999998</c:v>
                </c:pt>
                <c:pt idx="38">
                  <c:v>4.2549999999999999</c:v>
                </c:pt>
                <c:pt idx="39">
                  <c:v>4.2949999999999999</c:v>
                </c:pt>
                <c:pt idx="40">
                  <c:v>4.258</c:v>
                </c:pt>
                <c:pt idx="41">
                  <c:v>4.2679999999999998</c:v>
                </c:pt>
                <c:pt idx="42">
                  <c:v>4.1669999999999998</c:v>
                </c:pt>
                <c:pt idx="43">
                  <c:v>4.0979999999999999</c:v>
                </c:pt>
                <c:pt idx="44">
                  <c:v>4.0270000000000001</c:v>
                </c:pt>
                <c:pt idx="45">
                  <c:v>3.76</c:v>
                </c:pt>
                <c:pt idx="46">
                  <c:v>3.6059999999999999</c:v>
                </c:pt>
                <c:pt idx="47">
                  <c:v>3.5209999999999999</c:v>
                </c:pt>
                <c:pt idx="48">
                  <c:v>3.5019999999999998</c:v>
                </c:pt>
                <c:pt idx="49">
                  <c:v>3.6</c:v>
                </c:pt>
                <c:pt idx="50">
                  <c:v>3.7309999999999999</c:v>
                </c:pt>
                <c:pt idx="51">
                  <c:v>3.556</c:v>
                </c:pt>
                <c:pt idx="52">
                  <c:v>3.258</c:v>
                </c:pt>
                <c:pt idx="53">
                  <c:v>3.137</c:v>
                </c:pt>
                <c:pt idx="54">
                  <c:v>3.16</c:v>
                </c:pt>
                <c:pt idx="55">
                  <c:v>3.1440000000000001</c:v>
                </c:pt>
                <c:pt idx="56">
                  <c:v>3.1379999999999999</c:v>
                </c:pt>
                <c:pt idx="57">
                  <c:v>3.327</c:v>
                </c:pt>
                <c:pt idx="58">
                  <c:v>3.3330000000000002</c:v>
                </c:pt>
                <c:pt idx="59">
                  <c:v>3.4940000000000002</c:v>
                </c:pt>
                <c:pt idx="60">
                  <c:v>3.6120000000000001</c:v>
                </c:pt>
                <c:pt idx="61">
                  <c:v>3.629</c:v>
                </c:pt>
                <c:pt idx="62">
                  <c:v>3.68</c:v>
                </c:pt>
                <c:pt idx="63">
                  <c:v>3.6389999999999998</c:v>
                </c:pt>
                <c:pt idx="64">
                  <c:v>3.669</c:v>
                </c:pt>
                <c:pt idx="65">
                  <c:v>3.76</c:v>
                </c:pt>
                <c:pt idx="66">
                  <c:v>3.7559999999999998</c:v>
                </c:pt>
                <c:pt idx="67">
                  <c:v>3.8090000000000002</c:v>
                </c:pt>
                <c:pt idx="68">
                  <c:v>3.91</c:v>
                </c:pt>
                <c:pt idx="69">
                  <c:v>4.0410000000000004</c:v>
                </c:pt>
                <c:pt idx="70">
                  <c:v>4.1580000000000004</c:v>
                </c:pt>
                <c:pt idx="71">
                  <c:v>4.1100000000000003</c:v>
                </c:pt>
                <c:pt idx="72">
                  <c:v>4.0650000000000004</c:v>
                </c:pt>
                <c:pt idx="73">
                  <c:v>4</c:v>
                </c:pt>
                <c:pt idx="74">
                  <c:v>3.9529999999999998</c:v>
                </c:pt>
                <c:pt idx="75">
                  <c:v>3.9</c:v>
                </c:pt>
                <c:pt idx="76">
                  <c:v>3.891</c:v>
                </c:pt>
                <c:pt idx="77">
                  <c:v>3.8809999999999998</c:v>
                </c:pt>
                <c:pt idx="78">
                  <c:v>3.9420000000000002</c:v>
                </c:pt>
                <c:pt idx="79">
                  <c:v>3.9590000000000001</c:v>
                </c:pt>
                <c:pt idx="80">
                  <c:v>4.0590000000000002</c:v>
                </c:pt>
                <c:pt idx="81">
                  <c:v>4.0259999999999998</c:v>
                </c:pt>
                <c:pt idx="82">
                  <c:v>4.0220000000000002</c:v>
                </c:pt>
                <c:pt idx="83">
                  <c:v>4.09</c:v>
                </c:pt>
                <c:pt idx="84">
                  <c:v>4.12</c:v>
                </c:pt>
                <c:pt idx="85">
                  <c:v>4.1399999999999997</c:v>
                </c:pt>
              </c:numCache>
            </c:numRef>
          </c:val>
        </c:ser>
        <c:dLbls>
          <c:showLegendKey val="0"/>
          <c:showVal val="0"/>
          <c:showCatName val="0"/>
          <c:showSerName val="0"/>
          <c:showPercent val="0"/>
          <c:showBubbleSize val="0"/>
        </c:dLbls>
        <c:axId val="143271424"/>
        <c:axId val="143272960"/>
      </c:areaChart>
      <c:barChart>
        <c:barDir val="col"/>
        <c:grouping val="clustered"/>
        <c:varyColors val="0"/>
        <c:ser>
          <c:idx val="0"/>
          <c:order val="1"/>
          <c:tx>
            <c:strRef>
              <c:f>Sheet1!$A$3</c:f>
              <c:strCache>
                <c:ptCount val="1"/>
              </c:strCache>
            </c:strRef>
          </c:tx>
          <c:spPr>
            <a:solidFill>
              <a:srgbClr val="000000"/>
            </a:solidFill>
            <a:ln w="12684">
              <a:solidFill>
                <a:schemeClr val="tx1"/>
              </a:solidFill>
              <a:prstDash val="solid"/>
            </a:ln>
          </c:spPr>
          <c:invertIfNegative val="0"/>
          <c:cat>
            <c:numRef>
              <c:f>Sheet1!$B$1:$CI$1</c:f>
              <c:numCache>
                <c:formatCode>General</c:formatCode>
                <c:ptCount val="86"/>
                <c:pt idx="0">
                  <c:v>1920</c:v>
                </c:pt>
                <c:pt idx="1">
                  <c:v>1921</c:v>
                </c:pt>
                <c:pt idx="2">
                  <c:v>1922</c:v>
                </c:pt>
                <c:pt idx="3">
                  <c:v>1923</c:v>
                </c:pt>
                <c:pt idx="4">
                  <c:v>1924</c:v>
                </c:pt>
                <c:pt idx="5">
                  <c:v>1925</c:v>
                </c:pt>
                <c:pt idx="6">
                  <c:v>1926</c:v>
                </c:pt>
                <c:pt idx="7">
                  <c:v>1927</c:v>
                </c:pt>
                <c:pt idx="8">
                  <c:v>1928</c:v>
                </c:pt>
                <c:pt idx="9">
                  <c:v>1929</c:v>
                </c:pt>
                <c:pt idx="10">
                  <c:v>1930</c:v>
                </c:pt>
                <c:pt idx="11">
                  <c:v>1931</c:v>
                </c:pt>
                <c:pt idx="12">
                  <c:v>1932</c:v>
                </c:pt>
                <c:pt idx="13">
                  <c:v>1933</c:v>
                </c:pt>
                <c:pt idx="14">
                  <c:v>1934</c:v>
                </c:pt>
                <c:pt idx="15">
                  <c:v>1935</c:v>
                </c:pt>
                <c:pt idx="16">
                  <c:v>1936</c:v>
                </c:pt>
                <c:pt idx="17">
                  <c:v>1937</c:v>
                </c:pt>
                <c:pt idx="18">
                  <c:v>1938</c:v>
                </c:pt>
                <c:pt idx="19">
                  <c:v>1939</c:v>
                </c:pt>
                <c:pt idx="20">
                  <c:v>1940</c:v>
                </c:pt>
                <c:pt idx="21">
                  <c:v>1941</c:v>
                </c:pt>
                <c:pt idx="22">
                  <c:v>1942</c:v>
                </c:pt>
                <c:pt idx="23">
                  <c:v>1943</c:v>
                </c:pt>
                <c:pt idx="24">
                  <c:v>1944</c:v>
                </c:pt>
                <c:pt idx="25">
                  <c:v>1945</c:v>
                </c:pt>
                <c:pt idx="26">
                  <c:v>1946</c:v>
                </c:pt>
                <c:pt idx="27">
                  <c:v>1947</c:v>
                </c:pt>
                <c:pt idx="28">
                  <c:v>1948</c:v>
                </c:pt>
                <c:pt idx="29">
                  <c:v>1949</c:v>
                </c:pt>
                <c:pt idx="30">
                  <c:v>1950</c:v>
                </c:pt>
                <c:pt idx="31">
                  <c:v>1951</c:v>
                </c:pt>
                <c:pt idx="32">
                  <c:v>1952</c:v>
                </c:pt>
                <c:pt idx="33">
                  <c:v>1953</c:v>
                </c:pt>
                <c:pt idx="34">
                  <c:v>1954</c:v>
                </c:pt>
                <c:pt idx="35">
                  <c:v>1955</c:v>
                </c:pt>
                <c:pt idx="36">
                  <c:v>1956</c:v>
                </c:pt>
                <c:pt idx="37">
                  <c:v>1957</c:v>
                </c:pt>
                <c:pt idx="38">
                  <c:v>1958</c:v>
                </c:pt>
                <c:pt idx="39">
                  <c:v>1959</c:v>
                </c:pt>
                <c:pt idx="40">
                  <c:v>1960</c:v>
                </c:pt>
                <c:pt idx="41">
                  <c:v>1961</c:v>
                </c:pt>
                <c:pt idx="42">
                  <c:v>1962</c:v>
                </c:pt>
                <c:pt idx="43">
                  <c:v>1963</c:v>
                </c:pt>
                <c:pt idx="44">
                  <c:v>1964</c:v>
                </c:pt>
                <c:pt idx="45">
                  <c:v>1965</c:v>
                </c:pt>
                <c:pt idx="46">
                  <c:v>1966</c:v>
                </c:pt>
                <c:pt idx="47">
                  <c:v>1967</c:v>
                </c:pt>
                <c:pt idx="48">
                  <c:v>1968</c:v>
                </c:pt>
                <c:pt idx="49">
                  <c:v>1969</c:v>
                </c:pt>
                <c:pt idx="50">
                  <c:v>1970</c:v>
                </c:pt>
                <c:pt idx="51">
                  <c:v>1971</c:v>
                </c:pt>
                <c:pt idx="52">
                  <c:v>1972</c:v>
                </c:pt>
                <c:pt idx="53">
                  <c:v>1973</c:v>
                </c:pt>
                <c:pt idx="54">
                  <c:v>1974</c:v>
                </c:pt>
                <c:pt idx="55">
                  <c:v>1975</c:v>
                </c:pt>
                <c:pt idx="56">
                  <c:v>1976</c:v>
                </c:pt>
                <c:pt idx="57">
                  <c:v>1977</c:v>
                </c:pt>
                <c:pt idx="58">
                  <c:v>1978</c:v>
                </c:pt>
                <c:pt idx="59">
                  <c:v>1979</c:v>
                </c:pt>
                <c:pt idx="60">
                  <c:v>1980</c:v>
                </c:pt>
                <c:pt idx="61">
                  <c:v>1981</c:v>
                </c:pt>
                <c:pt idx="62">
                  <c:v>1982</c:v>
                </c:pt>
                <c:pt idx="63">
                  <c:v>1983</c:v>
                </c:pt>
                <c:pt idx="64">
                  <c:v>1984</c:v>
                </c:pt>
                <c:pt idx="65">
                  <c:v>1985</c:v>
                </c:pt>
                <c:pt idx="66">
                  <c:v>1986</c:v>
                </c:pt>
                <c:pt idx="67">
                  <c:v>1987</c:v>
                </c:pt>
                <c:pt idx="68">
                  <c:v>1988</c:v>
                </c:pt>
                <c:pt idx="69">
                  <c:v>1989</c:v>
                </c:pt>
                <c:pt idx="70">
                  <c:v>1990</c:v>
                </c:pt>
                <c:pt idx="71">
                  <c:v>1991</c:v>
                </c:pt>
                <c:pt idx="72">
                  <c:v>1992</c:v>
                </c:pt>
                <c:pt idx="73">
                  <c:v>1993</c:v>
                </c:pt>
                <c:pt idx="74">
                  <c:v>1994</c:v>
                </c:pt>
                <c:pt idx="75">
                  <c:v>1995</c:v>
                </c:pt>
                <c:pt idx="76">
                  <c:v>1996</c:v>
                </c:pt>
                <c:pt idx="77">
                  <c:v>1997</c:v>
                </c:pt>
                <c:pt idx="78">
                  <c:v>1998</c:v>
                </c:pt>
                <c:pt idx="79">
                  <c:v>1999</c:v>
                </c:pt>
                <c:pt idx="80">
                  <c:v>2000</c:v>
                </c:pt>
                <c:pt idx="81">
                  <c:v>2001</c:v>
                </c:pt>
                <c:pt idx="82">
                  <c:v>2002</c:v>
                </c:pt>
                <c:pt idx="83">
                  <c:v>2003</c:v>
                </c:pt>
                <c:pt idx="84">
                  <c:v>2004</c:v>
                </c:pt>
                <c:pt idx="85">
                  <c:v>2008</c:v>
                </c:pt>
              </c:numCache>
            </c:numRef>
          </c:cat>
          <c:val>
            <c:numRef>
              <c:f>Sheet1!$B$3:$CI$3</c:f>
              <c:numCache>
                <c:formatCode>General</c:formatCode>
                <c:ptCount val="86"/>
                <c:pt idx="26">
                  <c:v>5</c:v>
                </c:pt>
                <c:pt idx="44">
                  <c:v>5</c:v>
                </c:pt>
              </c:numCache>
            </c:numRef>
          </c:val>
        </c:ser>
        <c:dLbls>
          <c:showLegendKey val="0"/>
          <c:showVal val="0"/>
          <c:showCatName val="0"/>
          <c:showSerName val="0"/>
          <c:showPercent val="0"/>
          <c:showBubbleSize val="0"/>
        </c:dLbls>
        <c:gapWidth val="150"/>
        <c:axId val="143278848"/>
        <c:axId val="143280384"/>
      </c:barChart>
      <c:catAx>
        <c:axId val="143271424"/>
        <c:scaling>
          <c:orientation val="minMax"/>
        </c:scaling>
        <c:delete val="0"/>
        <c:axPos val="b"/>
        <c:numFmt formatCode="General" sourceLinked="1"/>
        <c:majorTickMark val="none"/>
        <c:minorTickMark val="none"/>
        <c:tickLblPos val="nextTo"/>
        <c:spPr>
          <a:ln w="3171">
            <a:solidFill>
              <a:schemeClr val="tx1"/>
            </a:solidFill>
            <a:prstDash val="solid"/>
          </a:ln>
        </c:spPr>
        <c:txPr>
          <a:bodyPr rot="0" vert="horz"/>
          <a:lstStyle/>
          <a:p>
            <a:pPr>
              <a:defRPr sz="1598" b="1" i="0" u="none" strike="noStrike" baseline="0">
                <a:solidFill>
                  <a:schemeClr val="tx1"/>
                </a:solidFill>
                <a:latin typeface="Arial"/>
                <a:ea typeface="Arial"/>
                <a:cs typeface="Arial"/>
              </a:defRPr>
            </a:pPr>
            <a:endParaRPr lang="en-US"/>
          </a:p>
        </c:txPr>
        <c:crossAx val="143272960"/>
        <c:crosses val="autoZero"/>
        <c:auto val="0"/>
        <c:lblAlgn val="ctr"/>
        <c:lblOffset val="100"/>
        <c:tickLblSkip val="10"/>
        <c:tickMarkSkip val="2"/>
        <c:noMultiLvlLbl val="0"/>
      </c:catAx>
      <c:valAx>
        <c:axId val="143272960"/>
        <c:scaling>
          <c:orientation val="minMax"/>
          <c:max val="5"/>
        </c:scaling>
        <c:delete val="0"/>
        <c:axPos val="l"/>
        <c:numFmt formatCode="General" sourceLinked="1"/>
        <c:majorTickMark val="cross"/>
        <c:minorTickMark val="cross"/>
        <c:tickLblPos val="nextTo"/>
        <c:spPr>
          <a:ln w="3171">
            <a:solidFill>
              <a:schemeClr val="tx1"/>
            </a:solidFill>
            <a:prstDash val="solid"/>
          </a:ln>
        </c:spPr>
        <c:txPr>
          <a:bodyPr rot="0" vert="horz"/>
          <a:lstStyle/>
          <a:p>
            <a:pPr>
              <a:defRPr sz="1598" b="1" i="0" u="none" strike="noStrike" baseline="0">
                <a:solidFill>
                  <a:schemeClr val="tx1"/>
                </a:solidFill>
                <a:latin typeface="Arial"/>
                <a:ea typeface="Arial"/>
                <a:cs typeface="Arial"/>
              </a:defRPr>
            </a:pPr>
            <a:endParaRPr lang="en-US"/>
          </a:p>
        </c:txPr>
        <c:crossAx val="143271424"/>
        <c:crosses val="autoZero"/>
        <c:crossBetween val="midCat"/>
        <c:majorUnit val="1"/>
        <c:minorUnit val="0.5"/>
      </c:valAx>
      <c:catAx>
        <c:axId val="143278848"/>
        <c:scaling>
          <c:orientation val="minMax"/>
        </c:scaling>
        <c:delete val="1"/>
        <c:axPos val="b"/>
        <c:numFmt formatCode="General" sourceLinked="1"/>
        <c:majorTickMark val="out"/>
        <c:minorTickMark val="none"/>
        <c:tickLblPos val="nextTo"/>
        <c:crossAx val="143280384"/>
        <c:crosses val="autoZero"/>
        <c:auto val="0"/>
        <c:lblAlgn val="ctr"/>
        <c:lblOffset val="100"/>
        <c:noMultiLvlLbl val="0"/>
      </c:catAx>
      <c:valAx>
        <c:axId val="143280384"/>
        <c:scaling>
          <c:orientation val="minMax"/>
        </c:scaling>
        <c:delete val="1"/>
        <c:axPos val="l"/>
        <c:numFmt formatCode="General" sourceLinked="1"/>
        <c:majorTickMark val="out"/>
        <c:minorTickMark val="none"/>
        <c:tickLblPos val="nextTo"/>
        <c:crossAx val="143278848"/>
        <c:crosses val="autoZero"/>
        <c:crossBetween val="midCat"/>
      </c:valAx>
      <c:spPr>
        <a:noFill/>
        <a:ln w="25369">
          <a:noFill/>
        </a:ln>
      </c:spPr>
    </c:plotArea>
    <c:plotVisOnly val="1"/>
    <c:dispBlanksAs val="gap"/>
    <c:showDLblsOverMax val="0"/>
  </c:chart>
  <c:spPr>
    <a:noFill/>
    <a:ln>
      <a:noFill/>
    </a:ln>
  </c:spPr>
  <c:txPr>
    <a:bodyPr/>
    <a:lstStyle/>
    <a:p>
      <a:pPr>
        <a:defRPr sz="999" b="0"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0.17316915137566793"/>
          <c:y val="0"/>
          <c:w val="0.82683088820274353"/>
          <c:h val="1"/>
        </c:manualLayout>
      </c:layout>
      <c:barChart>
        <c:barDir val="bar"/>
        <c:grouping val="clustered"/>
        <c:varyColors val="0"/>
        <c:ser>
          <c:idx val="0"/>
          <c:order val="0"/>
          <c:spPr>
            <a:solidFill>
              <a:schemeClr val="accent1"/>
            </a:solidFill>
            <a:effectLst/>
            <a:scene3d>
              <a:camera prst="orthographicFront"/>
              <a:lightRig rig="threePt" dir="t"/>
            </a:scene3d>
            <a:sp3d/>
          </c:spPr>
          <c:invertIfNegative val="0"/>
          <c:dPt>
            <c:idx val="0"/>
            <c:invertIfNegative val="0"/>
            <c:bubble3D val="0"/>
            <c:spPr>
              <a:solidFill>
                <a:srgbClr val="C00000"/>
              </a:solidFill>
              <a:effectLst/>
              <a:scene3d>
                <a:camera prst="orthographicFront"/>
                <a:lightRig rig="threePt" dir="t"/>
              </a:scene3d>
              <a:sp3d/>
            </c:spPr>
          </c:dPt>
          <c:dPt>
            <c:idx val="3"/>
            <c:invertIfNegative val="0"/>
            <c:bubble3D val="0"/>
            <c:spPr>
              <a:solidFill>
                <a:srgbClr val="C00000"/>
              </a:solidFill>
              <a:effectLst/>
              <a:scene3d>
                <a:camera prst="orthographicFront"/>
                <a:lightRig rig="threePt" dir="t"/>
              </a:scene3d>
              <a:sp3d/>
            </c:spPr>
          </c:dPt>
          <c:dLbls>
            <c:dLbl>
              <c:idx val="0"/>
              <c:tx>
                <c:rich>
                  <a:bodyPr/>
                  <a:lstStyle/>
                  <a:p>
                    <a:fld id="{7E1175C4-86AC-43FD-9FF4-A9AE1B197D0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
              <c:tx>
                <c:rich>
                  <a:bodyPr/>
                  <a:lstStyle/>
                  <a:p>
                    <a:fld id="{FA6BC6C7-65CD-4A2C-B5AC-DAB522E0394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
              <c:layout>
                <c:manualLayout>
                  <c:x val="1.2425118892915345E-2"/>
                  <c:y val="-5.6257979508543884E-3"/>
                </c:manualLayout>
              </c:layout>
              <c:tx>
                <c:rich>
                  <a:bodyPr/>
                  <a:lstStyle/>
                  <a:p>
                    <a:fld id="{AE6CABC0-0C29-435F-8C98-E0B97F69463D}" type="CELLRANGE">
                      <a:rPr lang="en-US" dirty="0"/>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3"/>
              <c:tx>
                <c:rich>
                  <a:bodyPr/>
                  <a:lstStyle/>
                  <a:p>
                    <a:fld id="{94B4E156-DABC-46F4-8D96-36A412C8EF97}"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
              <c:tx>
                <c:rich>
                  <a:bodyPr/>
                  <a:lstStyle/>
                  <a:p>
                    <a:fld id="{E563AE3B-B7D4-49B9-91E7-2046FF882BE0}"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
              <c:layout>
                <c:manualLayout>
                  <c:x val="-1.666666885389355E-3"/>
                  <c:y val="-2.8372579162646884E-3"/>
                </c:manualLayout>
              </c:layout>
              <c:tx>
                <c:rich>
                  <a:bodyPr/>
                  <a:lstStyle/>
                  <a:p>
                    <a:pPr>
                      <a:defRPr sz="1600" b="0">
                        <a:solidFill>
                          <a:schemeClr val="tx1"/>
                        </a:solidFill>
                      </a:defRPr>
                    </a:pPr>
                    <a:fld id="{2BDFC7E9-C113-400F-86EB-9045D2CAB3F0}" type="CELLRANGE">
                      <a:rPr lang="en-US" dirty="0"/>
                      <a:pPr>
                        <a:defRPr sz="1600" b="0">
                          <a:solidFill>
                            <a:schemeClr val="tx1"/>
                          </a:solidFill>
                        </a:defRPr>
                      </a:pPr>
                      <a:t>[CELLRANGE]</a:t>
                    </a:fld>
                    <a:endParaRPr lang="en-US"/>
                  </a:p>
                </c:rich>
              </c:tx>
              <c:spPr/>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spPr>
              <a:noFill/>
              <a:ln>
                <a:noFill/>
              </a:ln>
              <a:effectLst/>
            </c:spPr>
            <c:txPr>
              <a:bodyPr/>
              <a:lstStyle/>
              <a:p>
                <a:pPr>
                  <a:defRPr sz="1600">
                    <a:solidFill>
                      <a:srgbClr val="002060"/>
                    </a:solidFill>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DataLabelsRange val="1"/>
                <c15:showLeaderLines val="0"/>
              </c:ext>
            </c:extLst>
          </c:dLbls>
          <c:cat>
            <c:strRef>
              <c:f>Sheet1!$A$1:$A$6</c:f>
              <c:strCache>
                <c:ptCount val="6"/>
                <c:pt idx="0">
                  <c:v>16-24</c:v>
                </c:pt>
                <c:pt idx="1">
                  <c:v>25-34</c:v>
                </c:pt>
                <c:pt idx="2">
                  <c:v>35-44</c:v>
                </c:pt>
                <c:pt idx="3">
                  <c:v>45-54</c:v>
                </c:pt>
                <c:pt idx="4">
                  <c:v>55-64</c:v>
                </c:pt>
                <c:pt idx="5">
                  <c:v>65+</c:v>
                </c:pt>
              </c:strCache>
            </c:strRef>
          </c:cat>
          <c:val>
            <c:numRef>
              <c:f>Sheet1!$B$1:$B$6</c:f>
              <c:numCache>
                <c:formatCode>0.0%</c:formatCode>
                <c:ptCount val="6"/>
                <c:pt idx="0">
                  <c:v>-0.13100000000000001</c:v>
                </c:pt>
                <c:pt idx="1">
                  <c:v>7.9000000000000001E-2</c:v>
                </c:pt>
                <c:pt idx="2">
                  <c:v>0.107</c:v>
                </c:pt>
                <c:pt idx="3">
                  <c:v>-6.5000000000000002E-2</c:v>
                </c:pt>
                <c:pt idx="4">
                  <c:v>6.5000000000000002E-2</c:v>
                </c:pt>
                <c:pt idx="5">
                  <c:v>0.60599999999999998</c:v>
                </c:pt>
              </c:numCache>
            </c:numRef>
          </c:val>
          <c:extLst>
            <c:ext xmlns:c15="http://schemas.microsoft.com/office/drawing/2012/chart" uri="{02D57815-91ED-43cb-92C2-25804820EDAC}">
              <c15:datalabelsRange>
                <c15:f>Sheet1!$B$1:$B$6</c15:f>
                <c15:dlblRangeCache>
                  <c:ptCount val="6"/>
                  <c:pt idx="0">
                    <c:v>-13.1%</c:v>
                  </c:pt>
                  <c:pt idx="1">
                    <c:v>7.9%</c:v>
                  </c:pt>
                  <c:pt idx="2">
                    <c:v>10.7%</c:v>
                  </c:pt>
                  <c:pt idx="3">
                    <c:v>-6.5%</c:v>
                  </c:pt>
                  <c:pt idx="4">
                    <c:v>6.5%</c:v>
                  </c:pt>
                  <c:pt idx="5">
                    <c:v>60.6%</c:v>
                  </c:pt>
                </c15:dlblRangeCache>
              </c15:datalabelsRange>
            </c:ext>
          </c:extLst>
        </c:ser>
        <c:dLbls>
          <c:showLegendKey val="0"/>
          <c:showVal val="0"/>
          <c:showCatName val="0"/>
          <c:showSerName val="0"/>
          <c:showPercent val="0"/>
          <c:showBubbleSize val="0"/>
        </c:dLbls>
        <c:gapWidth val="50"/>
        <c:axId val="157529216"/>
        <c:axId val="157530752"/>
      </c:barChart>
      <c:catAx>
        <c:axId val="157529216"/>
        <c:scaling>
          <c:orientation val="maxMin"/>
        </c:scaling>
        <c:delete val="0"/>
        <c:axPos val="l"/>
        <c:numFmt formatCode="General" sourceLinked="1"/>
        <c:majorTickMark val="none"/>
        <c:minorTickMark val="none"/>
        <c:tickLblPos val="low"/>
        <c:txPr>
          <a:bodyPr rot="0" vert="horz"/>
          <a:lstStyle/>
          <a:p>
            <a:pPr>
              <a:defRPr/>
            </a:pPr>
            <a:endParaRPr lang="en-US"/>
          </a:p>
        </c:txPr>
        <c:crossAx val="157530752"/>
        <c:crossesAt val="0"/>
        <c:auto val="0"/>
        <c:lblAlgn val="ctr"/>
        <c:lblOffset val="1000"/>
        <c:tickLblSkip val="1"/>
        <c:tickMarkSkip val="1"/>
        <c:noMultiLvlLbl val="0"/>
      </c:catAx>
      <c:valAx>
        <c:axId val="157530752"/>
        <c:scaling>
          <c:orientation val="minMax"/>
          <c:max val="0.70000000000000007"/>
          <c:min val="-0.2"/>
        </c:scaling>
        <c:delete val="1"/>
        <c:axPos val="t"/>
        <c:numFmt formatCode="0.0%" sourceLinked="1"/>
        <c:majorTickMark val="out"/>
        <c:minorTickMark val="none"/>
        <c:tickLblPos val="nextTo"/>
        <c:crossAx val="157529216"/>
        <c:crosses val="autoZero"/>
        <c:crossBetween val="between"/>
        <c:majorUnit val="5"/>
        <c:minorUnit val="1"/>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5301745976332E-3"/>
          <c:y val="1.8137782265411045E-2"/>
          <c:w val="0.98367263361588519"/>
          <c:h val="0.83875817602870706"/>
        </c:manualLayout>
      </c:layout>
      <c:barChart>
        <c:barDir val="col"/>
        <c:grouping val="clustered"/>
        <c:varyColors val="0"/>
        <c:ser>
          <c:idx val="0"/>
          <c:order val="0"/>
          <c:tx>
            <c:strRef>
              <c:f>Sheet1!$B$1</c:f>
              <c:strCache>
                <c:ptCount val="1"/>
                <c:pt idx="0">
                  <c:v>1994</c:v>
                </c:pt>
              </c:strCache>
            </c:strRef>
          </c:tx>
          <c:spPr>
            <a:solidFill>
              <a:schemeClr val="accent1"/>
            </a:solidFill>
            <a:ln>
              <a:noFill/>
            </a:ln>
            <a:effectLst/>
          </c:spPr>
          <c:invertIfNegative val="0"/>
          <c:dLbls>
            <c:dLbl>
              <c:idx val="2"/>
              <c:tx>
                <c:rich>
                  <a:bodyPr/>
                  <a:lstStyle/>
                  <a:p>
                    <a:r>
                      <a:rPr lang="en-US" dirty="0" smtClean="0"/>
                      <a:t>NA</a:t>
                    </a:r>
                  </a:p>
                </c:rich>
              </c:tx>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Black</c:v>
                </c:pt>
                <c:pt idx="1">
                  <c:v>Asian</c:v>
                </c:pt>
                <c:pt idx="2">
                  <c:v>All other</c:v>
                </c:pt>
                <c:pt idx="3">
                  <c:v>White</c:v>
                </c:pt>
              </c:strCache>
            </c:strRef>
          </c:cat>
          <c:val>
            <c:numRef>
              <c:f>Sheet1!$B$2:$B$5</c:f>
              <c:numCache>
                <c:formatCode>0.0%</c:formatCode>
                <c:ptCount val="4"/>
                <c:pt idx="0">
                  <c:v>0.11065498718105238</c:v>
                </c:pt>
                <c:pt idx="1">
                  <c:v>4.1760774020266143E-2</c:v>
                </c:pt>
                <c:pt idx="2">
                  <c:v>0</c:v>
                </c:pt>
                <c:pt idx="3">
                  <c:v>0.84759949945061652</c:v>
                </c:pt>
              </c:numCache>
            </c:numRef>
          </c:val>
        </c:ser>
        <c:ser>
          <c:idx val="1"/>
          <c:order val="1"/>
          <c:tx>
            <c:strRef>
              <c:f>Sheet1!$C$1</c:f>
              <c:strCache>
                <c:ptCount val="1"/>
                <c:pt idx="0">
                  <c:v>2004</c:v>
                </c:pt>
              </c:strCache>
            </c:strRef>
          </c:tx>
          <c:spPr>
            <a:solidFill>
              <a:schemeClr val="accent2"/>
            </a:solidFill>
            <a:ln>
              <a:noFill/>
            </a:ln>
            <a:effectLst/>
          </c:spPr>
          <c:invertIfNegative val="0"/>
          <c:dLbls>
            <c:dLbl>
              <c:idx val="2"/>
              <c:tx>
                <c:rich>
                  <a:bodyPr/>
                  <a:lstStyle/>
                  <a:p>
                    <a:r>
                      <a:rPr lang="en-US" dirty="0" smtClean="0"/>
                      <a:t>NA</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Black</c:v>
                </c:pt>
                <c:pt idx="1">
                  <c:v>Asian</c:v>
                </c:pt>
                <c:pt idx="2">
                  <c:v>All other</c:v>
                </c:pt>
                <c:pt idx="3">
                  <c:v>White</c:v>
                </c:pt>
              </c:strCache>
            </c:strRef>
          </c:cat>
          <c:val>
            <c:numRef>
              <c:f>Sheet1!$C$2:$C$5</c:f>
              <c:numCache>
                <c:formatCode>0.0%</c:formatCode>
                <c:ptCount val="4"/>
                <c:pt idx="0">
                  <c:v>0.11287576068004966</c:v>
                </c:pt>
                <c:pt idx="1">
                  <c:v>4.2543809065067405E-2</c:v>
                </c:pt>
                <c:pt idx="2">
                  <c:v>0</c:v>
                </c:pt>
                <c:pt idx="3">
                  <c:v>0.82147339570287858</c:v>
                </c:pt>
              </c:numCache>
            </c:numRef>
          </c:val>
        </c:ser>
        <c:ser>
          <c:idx val="2"/>
          <c:order val="2"/>
          <c:tx>
            <c:strRef>
              <c:f>Sheet1!$D$1</c:f>
              <c:strCache>
                <c:ptCount val="1"/>
                <c:pt idx="0">
                  <c:v>2014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Black</c:v>
                </c:pt>
                <c:pt idx="1">
                  <c:v>Asian</c:v>
                </c:pt>
                <c:pt idx="2">
                  <c:v>All other</c:v>
                </c:pt>
                <c:pt idx="3">
                  <c:v>White</c:v>
                </c:pt>
              </c:strCache>
            </c:strRef>
          </c:cat>
          <c:val>
            <c:numRef>
              <c:f>Sheet1!$D$2:$D$5</c:f>
              <c:numCache>
                <c:formatCode>0.0%</c:formatCode>
                <c:ptCount val="4"/>
                <c:pt idx="0">
                  <c:v>0.12104128987570709</c:v>
                </c:pt>
                <c:pt idx="1">
                  <c:v>5.6181937122407356E-2</c:v>
                </c:pt>
                <c:pt idx="2">
                  <c:v>3.1817190646605355E-2</c:v>
                </c:pt>
                <c:pt idx="3">
                  <c:v>0.79095958235528019</c:v>
                </c:pt>
              </c:numCache>
            </c:numRef>
          </c:val>
        </c:ser>
        <c:ser>
          <c:idx val="3"/>
          <c:order val="3"/>
          <c:tx>
            <c:strRef>
              <c:f>Sheet1!$E$1</c:f>
              <c:strCache>
                <c:ptCount val="1"/>
                <c:pt idx="0">
                  <c:v>Projected 2024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Black</c:v>
                </c:pt>
                <c:pt idx="1">
                  <c:v>Asian</c:v>
                </c:pt>
                <c:pt idx="2">
                  <c:v>All other</c:v>
                </c:pt>
                <c:pt idx="3">
                  <c:v>White</c:v>
                </c:pt>
              </c:strCache>
            </c:strRef>
          </c:cat>
          <c:val>
            <c:numRef>
              <c:f>Sheet1!$E$2:$E$5</c:f>
              <c:numCache>
                <c:formatCode>0.0%</c:formatCode>
                <c:ptCount val="4"/>
                <c:pt idx="0">
                  <c:v>0.12683641692617695</c:v>
                </c:pt>
                <c:pt idx="1">
                  <c:v>6.5897294986871829E-2</c:v>
                </c:pt>
                <c:pt idx="2">
                  <c:v>3.7021432496794286E-2</c:v>
                </c:pt>
                <c:pt idx="3">
                  <c:v>0.77024485559015687</c:v>
                </c:pt>
              </c:numCache>
            </c:numRef>
          </c:val>
        </c:ser>
        <c:dLbls>
          <c:showLegendKey val="0"/>
          <c:showVal val="0"/>
          <c:showCatName val="0"/>
          <c:showSerName val="0"/>
          <c:showPercent val="0"/>
          <c:showBubbleSize val="0"/>
        </c:dLbls>
        <c:gapWidth val="50"/>
        <c:overlap val="-5"/>
        <c:axId val="159700480"/>
        <c:axId val="159702016"/>
      </c:barChart>
      <c:catAx>
        <c:axId val="15970048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702016"/>
        <c:crosses val="autoZero"/>
        <c:auto val="1"/>
        <c:lblAlgn val="ctr"/>
        <c:lblOffset val="100"/>
        <c:noMultiLvlLbl val="0"/>
      </c:catAx>
      <c:valAx>
        <c:axId val="159702016"/>
        <c:scaling>
          <c:orientation val="minMax"/>
        </c:scaling>
        <c:delete val="1"/>
        <c:axPos val="l"/>
        <c:numFmt formatCode="0.0%" sourceLinked="1"/>
        <c:majorTickMark val="none"/>
        <c:minorTickMark val="none"/>
        <c:tickLblPos val="nextTo"/>
        <c:crossAx val="159700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3.7424585362384001E-2"/>
          <c:y val="4.2114841620855284E-2"/>
          <c:w val="0.92063535006363395"/>
          <c:h val="0.78359103145552234"/>
        </c:manualLayout>
      </c:layout>
      <c:barChart>
        <c:barDir val="col"/>
        <c:grouping val="clustered"/>
        <c:varyColors val="0"/>
        <c:ser>
          <c:idx val="0"/>
          <c:order val="0"/>
          <c:tx>
            <c:strRef>
              <c:f>Sheet1!$A$2</c:f>
              <c:strCache>
                <c:ptCount val="1"/>
                <c:pt idx="0">
                  <c:v>Non-Hispanic</c:v>
                </c:pt>
              </c:strCache>
            </c:strRef>
          </c:tx>
          <c:spPr>
            <a:scene3d>
              <a:camera prst="orthographicFront"/>
              <a:lightRig rig="threePt" dir="t"/>
            </a:scene3d>
            <a:sp3d prstMaterial="matte"/>
          </c:spPr>
          <c:invertIfNegative val="0"/>
          <c:dPt>
            <c:idx val="1"/>
            <c:invertIfNegative val="0"/>
            <c:bubble3D val="0"/>
            <c:explosion val="28"/>
          </c:dPt>
          <c:dLbls>
            <c:spPr>
              <a:noFill/>
              <a:ln>
                <a:noFill/>
              </a:ln>
              <a:effectLst/>
            </c:spPr>
            <c:txPr>
              <a:bodyPr/>
              <a:lstStyle/>
              <a:p>
                <a:pPr>
                  <a:defRPr>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1994</c:v>
                </c:pt>
                <c:pt idx="1">
                  <c:v>2004</c:v>
                </c:pt>
                <c:pt idx="2">
                  <c:v>2014</c:v>
                </c:pt>
                <c:pt idx="3">
                  <c:v>Projected 2024</c:v>
                </c:pt>
              </c:strCache>
            </c:strRef>
          </c:cat>
          <c:val>
            <c:numRef>
              <c:f>Sheet1!$B$2:$E$2</c:f>
              <c:numCache>
                <c:formatCode>0.0%</c:formatCode>
                <c:ptCount val="4"/>
                <c:pt idx="0">
                  <c:v>0.90862684653888404</c:v>
                </c:pt>
                <c:pt idx="1">
                  <c:v>0.86925461835401374</c:v>
                </c:pt>
                <c:pt idx="2">
                  <c:v>0.83729044009184084</c:v>
                </c:pt>
                <c:pt idx="3">
                  <c:v>0.80163644135067469</c:v>
                </c:pt>
              </c:numCache>
            </c:numRef>
          </c:val>
        </c:ser>
        <c:ser>
          <c:idx val="1"/>
          <c:order val="1"/>
          <c:tx>
            <c:strRef>
              <c:f>Sheet1!$A$3</c:f>
              <c:strCache>
                <c:ptCount val="1"/>
                <c:pt idx="0">
                  <c:v>Hispanic</c:v>
                </c:pt>
              </c:strCache>
            </c:strRef>
          </c:tx>
          <c:spPr>
            <a:scene3d>
              <a:camera prst="orthographicFront"/>
              <a:lightRig rig="threePt" dir="t"/>
            </a:scene3d>
            <a:sp3d prstMaterial="matte"/>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1994</c:v>
                </c:pt>
                <c:pt idx="1">
                  <c:v>2004</c:v>
                </c:pt>
                <c:pt idx="2">
                  <c:v>2014</c:v>
                </c:pt>
                <c:pt idx="3">
                  <c:v>Projected 2024</c:v>
                </c:pt>
              </c:strCache>
            </c:strRef>
          </c:cat>
          <c:val>
            <c:numRef>
              <c:f>Sheet1!$B$3:$E$3</c:f>
              <c:numCache>
                <c:formatCode>0.0%</c:formatCode>
                <c:ptCount val="4"/>
                <c:pt idx="0">
                  <c:v>9.1373153461115852E-2</c:v>
                </c:pt>
                <c:pt idx="1">
                  <c:v>0.13074538164598612</c:v>
                </c:pt>
                <c:pt idx="2">
                  <c:v>0.16270955990815922</c:v>
                </c:pt>
                <c:pt idx="3">
                  <c:v>0.19836355864932528</c:v>
                </c:pt>
              </c:numCache>
            </c:numRef>
          </c:val>
        </c:ser>
        <c:dLbls>
          <c:showLegendKey val="0"/>
          <c:showVal val="0"/>
          <c:showCatName val="0"/>
          <c:showSerName val="0"/>
          <c:showPercent val="0"/>
          <c:showBubbleSize val="0"/>
        </c:dLbls>
        <c:gapWidth val="75"/>
        <c:overlap val="-5"/>
        <c:axId val="158230784"/>
        <c:axId val="158253056"/>
      </c:barChart>
      <c:catAx>
        <c:axId val="158230784"/>
        <c:scaling>
          <c:orientation val="minMax"/>
        </c:scaling>
        <c:delete val="0"/>
        <c:axPos val="b"/>
        <c:numFmt formatCode="General" sourceLinked="1"/>
        <c:majorTickMark val="out"/>
        <c:minorTickMark val="none"/>
        <c:tickLblPos val="nextTo"/>
        <c:crossAx val="158253056"/>
        <c:crosses val="autoZero"/>
        <c:auto val="1"/>
        <c:lblAlgn val="ctr"/>
        <c:lblOffset val="100"/>
        <c:noMultiLvlLbl val="0"/>
      </c:catAx>
      <c:valAx>
        <c:axId val="158253056"/>
        <c:scaling>
          <c:orientation val="minMax"/>
        </c:scaling>
        <c:delete val="1"/>
        <c:axPos val="l"/>
        <c:numFmt formatCode="0.0%" sourceLinked="1"/>
        <c:majorTickMark val="out"/>
        <c:minorTickMark val="none"/>
        <c:tickLblPos val="nextTo"/>
        <c:crossAx val="158230784"/>
        <c:crosses val="autoZero"/>
        <c:crossBetween val="between"/>
      </c:valAx>
    </c:plotArea>
    <c:legend>
      <c:legendPos val="b"/>
      <c:overlay val="0"/>
    </c:legend>
    <c:plotVisOnly val="1"/>
    <c:dispBlanksAs val="zero"/>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2.7695904301564704E-2"/>
          <c:y val="3.2786885245901641E-2"/>
          <c:w val="0.86767512389252865"/>
          <c:h val="0.81937923184341765"/>
        </c:manualLayout>
      </c:layout>
      <c:barChart>
        <c:barDir val="col"/>
        <c:grouping val="clustered"/>
        <c:varyColors val="0"/>
        <c:ser>
          <c:idx val="0"/>
          <c:order val="0"/>
          <c:spPr>
            <a:solidFill>
              <a:srgbClr val="FFC000"/>
            </a:solidFill>
            <a:effectLst/>
            <a:scene3d>
              <a:camera prst="orthographicFront"/>
              <a:lightRig rig="threePt" dir="t"/>
            </a:scene3d>
            <a:sp3d/>
          </c:spPr>
          <c:invertIfNegative val="0"/>
          <c:dPt>
            <c:idx val="4"/>
            <c:invertIfNegative val="0"/>
            <c:bubble3D val="0"/>
            <c:spPr>
              <a:solidFill>
                <a:schemeClr val="accent1"/>
              </a:solidFill>
              <a:effectLst/>
              <a:scene3d>
                <a:camera prst="orthographicFront"/>
                <a:lightRig rig="threePt" dir="t"/>
              </a:scene3d>
              <a:sp3d/>
            </c:spPr>
          </c:dPt>
          <c:dPt>
            <c:idx val="5"/>
            <c:invertIfNegative val="0"/>
            <c:bubble3D val="0"/>
            <c:spPr>
              <a:solidFill>
                <a:schemeClr val="accent1"/>
              </a:solidFill>
              <a:effectLst/>
              <a:scene3d>
                <a:camera prst="orthographicFront"/>
                <a:lightRig rig="threePt" dir="t"/>
              </a:scene3d>
              <a:sp3d/>
            </c:spPr>
          </c:dPt>
          <c:dLbls>
            <c:dLbl>
              <c:idx val="2"/>
              <c:layout>
                <c:manualLayout>
                  <c:x val="0"/>
                  <c:y val="8.9418777943367986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1500">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Sheet1!$A$1:$A$6</c:f>
              <c:strCache>
                <c:ptCount val="6"/>
                <c:pt idx="0">
                  <c:v>Asian</c:v>
                </c:pt>
                <c:pt idx="1">
                  <c:v>Black</c:v>
                </c:pt>
                <c:pt idx="2">
                  <c:v>White</c:v>
                </c:pt>
                <c:pt idx="3">
                  <c:v>Other </c:v>
                </c:pt>
                <c:pt idx="4">
                  <c:v>Hispanic</c:v>
                </c:pt>
                <c:pt idx="5">
                  <c:v>Non-Hispanic</c:v>
                </c:pt>
              </c:strCache>
            </c:strRef>
          </c:cat>
          <c:val>
            <c:numRef>
              <c:f>Sheet1!$B$1:$B$6</c:f>
              <c:numCache>
                <c:formatCode>0.0</c:formatCode>
                <c:ptCount val="6"/>
                <c:pt idx="0">
                  <c:v>0.23200000000000001</c:v>
                </c:pt>
                <c:pt idx="1">
                  <c:v>0.10100000000000001</c:v>
                </c:pt>
                <c:pt idx="2">
                  <c:v>2.3E-2</c:v>
                </c:pt>
                <c:pt idx="3">
                  <c:v>0.222</c:v>
                </c:pt>
                <c:pt idx="4">
                  <c:v>0.28000000000000003</c:v>
                </c:pt>
                <c:pt idx="5">
                  <c:v>6.0000000000000001E-3</c:v>
                </c:pt>
              </c:numCache>
            </c:numRef>
          </c:val>
        </c:ser>
        <c:dLbls>
          <c:showLegendKey val="0"/>
          <c:showVal val="0"/>
          <c:showCatName val="0"/>
          <c:showSerName val="0"/>
          <c:showPercent val="0"/>
          <c:showBubbleSize val="0"/>
        </c:dLbls>
        <c:gapWidth val="75"/>
        <c:overlap val="-25"/>
        <c:axId val="158329472"/>
        <c:axId val="158335360"/>
      </c:barChart>
      <c:catAx>
        <c:axId val="158329472"/>
        <c:scaling>
          <c:orientation val="minMax"/>
        </c:scaling>
        <c:delete val="0"/>
        <c:axPos val="b"/>
        <c:numFmt formatCode="General" sourceLinked="1"/>
        <c:majorTickMark val="none"/>
        <c:minorTickMark val="none"/>
        <c:tickLblPos val="nextTo"/>
        <c:txPr>
          <a:bodyPr rot="0" vert="horz"/>
          <a:lstStyle/>
          <a:p>
            <a:pPr>
              <a:defRPr sz="1600"/>
            </a:pPr>
            <a:endParaRPr lang="en-US"/>
          </a:p>
        </c:txPr>
        <c:crossAx val="158335360"/>
        <c:crosses val="autoZero"/>
        <c:auto val="1"/>
        <c:lblAlgn val="ctr"/>
        <c:lblOffset val="100"/>
        <c:tickLblSkip val="1"/>
        <c:tickMarkSkip val="1"/>
        <c:noMultiLvlLbl val="0"/>
      </c:catAx>
      <c:valAx>
        <c:axId val="158335360"/>
        <c:scaling>
          <c:orientation val="minMax"/>
        </c:scaling>
        <c:delete val="1"/>
        <c:axPos val="l"/>
        <c:numFmt formatCode="0.0" sourceLinked="1"/>
        <c:majorTickMark val="out"/>
        <c:minorTickMark val="none"/>
        <c:tickLblPos val="none"/>
        <c:crossAx val="15832947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0"/>
      <c:rotY val="20"/>
      <c:depthPercent val="10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9.9889012208657056E-3"/>
          <c:y val="1.948051948051948E-2"/>
          <c:w val="0.97891231964483905"/>
          <c:h val="0.88528138528138534"/>
        </c:manualLayout>
      </c:layout>
      <c:bar3DChart>
        <c:barDir val="col"/>
        <c:grouping val="clustered"/>
        <c:varyColors val="0"/>
        <c:ser>
          <c:idx val="0"/>
          <c:order val="0"/>
          <c:tx>
            <c:strRef>
              <c:f>Sheet1!$A$2</c:f>
              <c:strCache>
                <c:ptCount val="1"/>
              </c:strCache>
            </c:strRef>
          </c:tx>
          <c:spPr>
            <a:solidFill>
              <a:srgbClr val="00CCFF"/>
            </a:solidFill>
            <a:ln w="12700">
              <a:solidFill>
                <a:schemeClr val="tx1"/>
              </a:solidFill>
              <a:prstDash val="solid"/>
            </a:ln>
          </c:spPr>
          <c:invertIfNegative val="0"/>
          <c:dPt>
            <c:idx val="10"/>
            <c:invertIfNegative val="0"/>
            <c:bubble3D val="0"/>
            <c:spPr>
              <a:solidFill>
                <a:srgbClr val="3366FF"/>
              </a:solidFill>
              <a:ln w="12700">
                <a:solidFill>
                  <a:schemeClr val="tx1"/>
                </a:solidFill>
                <a:prstDash val="solid"/>
              </a:ln>
            </c:spPr>
          </c:dPt>
          <c:dLbls>
            <c:dLbl>
              <c:idx val="0"/>
              <c:layout>
                <c:manualLayout>
                  <c:x val="-5.2269507906234497E-3"/>
                  <c:y val="-2.7073724297337246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024651172962367E-4"/>
                  <c:y val="-2.8135997254153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1978100737940487E-3"/>
                  <c:y val="-3.0778836565555467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354957224290492E-3"/>
                  <c:y val="-3.7807760564348869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0731813710640496E-3"/>
                  <c:y val="-5.7815135496397274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1206309821046356E-3"/>
                  <c:y val="-3.3421675876957879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497828284457667E-2"/>
                  <c:y val="-3.2100370007611345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3545391846522148E-2"/>
                  <c:y val="-5.0680840407298033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482963544133254E-2"/>
                  <c:y val="-3.6315668765261405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6530527106197845E-2"/>
                  <c:y val="-2.3060833239250247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968796858169175E-2"/>
                  <c:y val="-2.3482545173182833E-2"/>
                </c:manualLayout>
              </c:layout>
              <c:numFmt formatCode="0.0" sourceLinked="0"/>
              <c:spPr>
                <a:noFill/>
                <a:ln w="25400">
                  <a:noFill/>
                </a:ln>
              </c:spPr>
              <c:txPr>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00">
                <a:noFill/>
              </a:ln>
            </c:spPr>
            <c:txPr>
              <a:bodyPr wrap="square" lIns="38100" tIns="19050" rIns="38100" bIns="19050" anchor="ctr">
                <a:spAutoFit/>
              </a:bodyPr>
              <a:lstStyle/>
              <a:p>
                <a:pPr>
                  <a:defRPr sz="1375" b="1" i="0" u="none" strike="noStrike" baseline="0">
                    <a:solidFill>
                      <a:schemeClr val="tx1"/>
                    </a:solidFill>
                    <a:latin typeface="Trebuchet MS"/>
                    <a:ea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1901-1910</c:v>
                </c:pt>
                <c:pt idx="1">
                  <c:v>1911-1920</c:v>
                </c:pt>
                <c:pt idx="2">
                  <c:v>1921-1930</c:v>
                </c:pt>
                <c:pt idx="3">
                  <c:v>1931-1940</c:v>
                </c:pt>
                <c:pt idx="4">
                  <c:v>1941-1950</c:v>
                </c:pt>
                <c:pt idx="5">
                  <c:v>1951-1960</c:v>
                </c:pt>
                <c:pt idx="6">
                  <c:v>1961-1970</c:v>
                </c:pt>
                <c:pt idx="7">
                  <c:v>1971-1980</c:v>
                </c:pt>
                <c:pt idx="8">
                  <c:v>1981-1990</c:v>
                </c:pt>
                <c:pt idx="9">
                  <c:v>1991-2000</c:v>
                </c:pt>
                <c:pt idx="10">
                  <c:v>2000-2010</c:v>
                </c:pt>
              </c:strCache>
            </c:strRef>
          </c:cat>
          <c:val>
            <c:numRef>
              <c:f>Sheet1!$B$2:$L$2</c:f>
              <c:numCache>
                <c:formatCode>General</c:formatCode>
                <c:ptCount val="11"/>
                <c:pt idx="0">
                  <c:v>8.8000000000000007</c:v>
                </c:pt>
                <c:pt idx="1">
                  <c:v>5.7</c:v>
                </c:pt>
                <c:pt idx="2">
                  <c:v>4.0999999999999996</c:v>
                </c:pt>
                <c:pt idx="3">
                  <c:v>0.5</c:v>
                </c:pt>
                <c:pt idx="4">
                  <c:v>1</c:v>
                </c:pt>
                <c:pt idx="5">
                  <c:v>2.5</c:v>
                </c:pt>
                <c:pt idx="6">
                  <c:v>3.3</c:v>
                </c:pt>
                <c:pt idx="7">
                  <c:v>4.5</c:v>
                </c:pt>
                <c:pt idx="8">
                  <c:v>7.3</c:v>
                </c:pt>
                <c:pt idx="9">
                  <c:v>9.1</c:v>
                </c:pt>
                <c:pt idx="10">
                  <c:v>9.5</c:v>
                </c:pt>
              </c:numCache>
            </c:numRef>
          </c:val>
        </c:ser>
        <c:dLbls>
          <c:showLegendKey val="0"/>
          <c:showVal val="1"/>
          <c:showCatName val="0"/>
          <c:showSerName val="0"/>
          <c:showPercent val="0"/>
          <c:showBubbleSize val="0"/>
        </c:dLbls>
        <c:gapWidth val="150"/>
        <c:gapDepth val="0"/>
        <c:shape val="box"/>
        <c:axId val="144897920"/>
        <c:axId val="144899456"/>
        <c:axId val="0"/>
      </c:bar3DChart>
      <c:catAx>
        <c:axId val="144897920"/>
        <c:scaling>
          <c:orientation val="minMax"/>
        </c:scaling>
        <c:delete val="0"/>
        <c:axPos val="b"/>
        <c:numFmt formatCode="General" sourceLinked="1"/>
        <c:majorTickMark val="out"/>
        <c:minorTickMark val="none"/>
        <c:tickLblPos val="low"/>
        <c:spPr>
          <a:ln w="3175">
            <a:solidFill>
              <a:schemeClr val="tx1"/>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en-US"/>
          </a:p>
        </c:txPr>
        <c:crossAx val="144899456"/>
        <c:crosses val="autoZero"/>
        <c:auto val="1"/>
        <c:lblAlgn val="ctr"/>
        <c:lblOffset val="100"/>
        <c:tickLblSkip val="1"/>
        <c:tickMarkSkip val="1"/>
        <c:noMultiLvlLbl val="0"/>
      </c:catAx>
      <c:valAx>
        <c:axId val="144899456"/>
        <c:scaling>
          <c:orientation val="minMax"/>
        </c:scaling>
        <c:delete val="1"/>
        <c:axPos val="l"/>
        <c:numFmt formatCode="General" sourceLinked="1"/>
        <c:majorTickMark val="out"/>
        <c:minorTickMark val="none"/>
        <c:tickLblPos val="nextTo"/>
        <c:crossAx val="144897920"/>
        <c:crosses val="autoZero"/>
        <c:crossBetween val="between"/>
      </c:valAx>
      <c:spPr>
        <a:noFill/>
        <a:ln w="25400">
          <a:noFill/>
        </a:ln>
      </c:spPr>
    </c:plotArea>
    <c:plotVisOnly val="1"/>
    <c:dispBlanksAs val="gap"/>
    <c:showDLblsOverMax val="0"/>
  </c:chart>
  <c:spPr>
    <a:noFill/>
    <a:ln>
      <a:noFill/>
    </a:ln>
  </c:spPr>
  <c:txPr>
    <a:bodyPr/>
    <a:lstStyle/>
    <a:p>
      <a:pPr>
        <a:defRPr sz="2000" b="1" i="0" u="none" strike="noStrike" baseline="0">
          <a:solidFill>
            <a:schemeClr val="tx1"/>
          </a:solidFill>
          <a:latin typeface="Trebuchet MS"/>
          <a:ea typeface="Trebuchet MS"/>
          <a:cs typeface="Trebuchet M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269961977186312E-2"/>
          <c:y val="3.1802120141342753E-2"/>
          <c:w val="0.95722433460076051"/>
          <c:h val="0.90282685512367489"/>
        </c:manualLayout>
      </c:layout>
      <c:barChart>
        <c:barDir val="col"/>
        <c:grouping val="clustered"/>
        <c:varyColors val="0"/>
        <c:ser>
          <c:idx val="3"/>
          <c:order val="1"/>
          <c:tx>
            <c:strRef>
              <c:f>Sheet1!$C$1</c:f>
              <c:strCache>
                <c:ptCount val="1"/>
                <c:pt idx="0">
                  <c:v>recession</c:v>
                </c:pt>
              </c:strCache>
            </c:strRef>
          </c:tx>
          <c:spPr>
            <a:solidFill>
              <a:srgbClr val="99CCFF"/>
            </a:solidFill>
            <a:ln w="25301">
              <a:noFill/>
            </a:ln>
          </c:spPr>
          <c:invertIfNegative val="0"/>
          <c:cat>
            <c:numRef>
              <c:f>Sheet1!$A$2:$A$823</c:f>
              <c:numCache>
                <c:formatCode>General</c:formatCode>
                <c:ptCount val="822"/>
                <c:pt idx="0">
                  <c:v>1948</c:v>
                </c:pt>
                <c:pt idx="1">
                  <c:v>1948</c:v>
                </c:pt>
                <c:pt idx="2">
                  <c:v>1948</c:v>
                </c:pt>
                <c:pt idx="3">
                  <c:v>1948</c:v>
                </c:pt>
                <c:pt idx="4">
                  <c:v>1948</c:v>
                </c:pt>
                <c:pt idx="5">
                  <c:v>1948</c:v>
                </c:pt>
                <c:pt idx="6">
                  <c:v>1948</c:v>
                </c:pt>
                <c:pt idx="7">
                  <c:v>1948</c:v>
                </c:pt>
                <c:pt idx="8">
                  <c:v>1948</c:v>
                </c:pt>
                <c:pt idx="9">
                  <c:v>1948</c:v>
                </c:pt>
                <c:pt idx="10">
                  <c:v>1948</c:v>
                </c:pt>
                <c:pt idx="11">
                  <c:v>1948</c:v>
                </c:pt>
                <c:pt idx="12">
                  <c:v>1949</c:v>
                </c:pt>
                <c:pt idx="13">
                  <c:v>1949</c:v>
                </c:pt>
                <c:pt idx="14">
                  <c:v>1949</c:v>
                </c:pt>
                <c:pt idx="15">
                  <c:v>1949</c:v>
                </c:pt>
                <c:pt idx="16">
                  <c:v>1949</c:v>
                </c:pt>
                <c:pt idx="17">
                  <c:v>1949</c:v>
                </c:pt>
                <c:pt idx="18">
                  <c:v>1949</c:v>
                </c:pt>
                <c:pt idx="19">
                  <c:v>1949</c:v>
                </c:pt>
                <c:pt idx="20">
                  <c:v>1949</c:v>
                </c:pt>
                <c:pt idx="21">
                  <c:v>1949</c:v>
                </c:pt>
                <c:pt idx="22">
                  <c:v>1949</c:v>
                </c:pt>
                <c:pt idx="23">
                  <c:v>1949</c:v>
                </c:pt>
                <c:pt idx="24">
                  <c:v>1950</c:v>
                </c:pt>
                <c:pt idx="25">
                  <c:v>1950</c:v>
                </c:pt>
                <c:pt idx="26">
                  <c:v>1950</c:v>
                </c:pt>
                <c:pt idx="27">
                  <c:v>1950</c:v>
                </c:pt>
                <c:pt idx="28">
                  <c:v>1950</c:v>
                </c:pt>
                <c:pt idx="29">
                  <c:v>1950</c:v>
                </c:pt>
                <c:pt idx="30">
                  <c:v>1950</c:v>
                </c:pt>
                <c:pt idx="31">
                  <c:v>1950</c:v>
                </c:pt>
                <c:pt idx="32">
                  <c:v>1950</c:v>
                </c:pt>
                <c:pt idx="33">
                  <c:v>1950</c:v>
                </c:pt>
                <c:pt idx="34">
                  <c:v>1950</c:v>
                </c:pt>
                <c:pt idx="35">
                  <c:v>1950</c:v>
                </c:pt>
                <c:pt idx="36">
                  <c:v>1951</c:v>
                </c:pt>
                <c:pt idx="37">
                  <c:v>1951</c:v>
                </c:pt>
                <c:pt idx="38">
                  <c:v>1951</c:v>
                </c:pt>
                <c:pt idx="39">
                  <c:v>1951</c:v>
                </c:pt>
                <c:pt idx="40">
                  <c:v>1951</c:v>
                </c:pt>
                <c:pt idx="41">
                  <c:v>1951</c:v>
                </c:pt>
                <c:pt idx="42">
                  <c:v>1951</c:v>
                </c:pt>
                <c:pt idx="43">
                  <c:v>1951</c:v>
                </c:pt>
                <c:pt idx="44">
                  <c:v>1951</c:v>
                </c:pt>
                <c:pt idx="45">
                  <c:v>1951</c:v>
                </c:pt>
                <c:pt idx="46">
                  <c:v>1951</c:v>
                </c:pt>
                <c:pt idx="47">
                  <c:v>1951</c:v>
                </c:pt>
                <c:pt idx="48">
                  <c:v>1952</c:v>
                </c:pt>
                <c:pt idx="49">
                  <c:v>1952</c:v>
                </c:pt>
                <c:pt idx="50">
                  <c:v>1952</c:v>
                </c:pt>
                <c:pt idx="51">
                  <c:v>1952</c:v>
                </c:pt>
                <c:pt idx="52">
                  <c:v>1952</c:v>
                </c:pt>
                <c:pt idx="53">
                  <c:v>1952</c:v>
                </c:pt>
                <c:pt idx="54">
                  <c:v>1952</c:v>
                </c:pt>
                <c:pt idx="55">
                  <c:v>1952</c:v>
                </c:pt>
                <c:pt idx="56">
                  <c:v>1952</c:v>
                </c:pt>
                <c:pt idx="57">
                  <c:v>1952</c:v>
                </c:pt>
                <c:pt idx="58">
                  <c:v>1952</c:v>
                </c:pt>
                <c:pt idx="59">
                  <c:v>1952</c:v>
                </c:pt>
                <c:pt idx="60">
                  <c:v>1953</c:v>
                </c:pt>
                <c:pt idx="61">
                  <c:v>1953</c:v>
                </c:pt>
                <c:pt idx="62">
                  <c:v>1953</c:v>
                </c:pt>
                <c:pt idx="63">
                  <c:v>1953</c:v>
                </c:pt>
                <c:pt idx="64">
                  <c:v>1953</c:v>
                </c:pt>
                <c:pt idx="65">
                  <c:v>1953</c:v>
                </c:pt>
                <c:pt idx="66">
                  <c:v>1953</c:v>
                </c:pt>
                <c:pt idx="67">
                  <c:v>1953</c:v>
                </c:pt>
                <c:pt idx="68">
                  <c:v>1953</c:v>
                </c:pt>
                <c:pt idx="69">
                  <c:v>1953</c:v>
                </c:pt>
                <c:pt idx="70">
                  <c:v>1953</c:v>
                </c:pt>
                <c:pt idx="71">
                  <c:v>1953</c:v>
                </c:pt>
                <c:pt idx="72">
                  <c:v>1954</c:v>
                </c:pt>
                <c:pt idx="73">
                  <c:v>1954</c:v>
                </c:pt>
                <c:pt idx="74">
                  <c:v>1954</c:v>
                </c:pt>
                <c:pt idx="75">
                  <c:v>1954</c:v>
                </c:pt>
                <c:pt idx="76">
                  <c:v>1954</c:v>
                </c:pt>
                <c:pt idx="77">
                  <c:v>1954</c:v>
                </c:pt>
                <c:pt idx="78">
                  <c:v>1954</c:v>
                </c:pt>
                <c:pt idx="79">
                  <c:v>1954</c:v>
                </c:pt>
                <c:pt idx="80">
                  <c:v>1954</c:v>
                </c:pt>
                <c:pt idx="81">
                  <c:v>1954</c:v>
                </c:pt>
                <c:pt idx="82">
                  <c:v>1954</c:v>
                </c:pt>
                <c:pt idx="83">
                  <c:v>1954</c:v>
                </c:pt>
                <c:pt idx="84">
                  <c:v>1955</c:v>
                </c:pt>
                <c:pt idx="85">
                  <c:v>1955</c:v>
                </c:pt>
                <c:pt idx="86">
                  <c:v>1955</c:v>
                </c:pt>
                <c:pt idx="87">
                  <c:v>1955</c:v>
                </c:pt>
                <c:pt idx="88">
                  <c:v>1955</c:v>
                </c:pt>
                <c:pt idx="89">
                  <c:v>1955</c:v>
                </c:pt>
                <c:pt idx="90">
                  <c:v>1955</c:v>
                </c:pt>
                <c:pt idx="91">
                  <c:v>1955</c:v>
                </c:pt>
                <c:pt idx="92">
                  <c:v>1955</c:v>
                </c:pt>
                <c:pt idx="93">
                  <c:v>1955</c:v>
                </c:pt>
                <c:pt idx="94">
                  <c:v>1955</c:v>
                </c:pt>
                <c:pt idx="95">
                  <c:v>1955</c:v>
                </c:pt>
                <c:pt idx="96">
                  <c:v>1956</c:v>
                </c:pt>
                <c:pt idx="97">
                  <c:v>1956</c:v>
                </c:pt>
                <c:pt idx="98">
                  <c:v>1956</c:v>
                </c:pt>
                <c:pt idx="99">
                  <c:v>1956</c:v>
                </c:pt>
                <c:pt idx="100">
                  <c:v>1956</c:v>
                </c:pt>
                <c:pt idx="101">
                  <c:v>1956</c:v>
                </c:pt>
                <c:pt idx="102">
                  <c:v>1956</c:v>
                </c:pt>
                <c:pt idx="103">
                  <c:v>1956</c:v>
                </c:pt>
                <c:pt idx="104">
                  <c:v>1956</c:v>
                </c:pt>
                <c:pt idx="105">
                  <c:v>1956</c:v>
                </c:pt>
                <c:pt idx="106">
                  <c:v>1956</c:v>
                </c:pt>
                <c:pt idx="107">
                  <c:v>1956</c:v>
                </c:pt>
                <c:pt idx="108">
                  <c:v>1957</c:v>
                </c:pt>
                <c:pt idx="109">
                  <c:v>1957</c:v>
                </c:pt>
                <c:pt idx="110">
                  <c:v>1957</c:v>
                </c:pt>
                <c:pt idx="111">
                  <c:v>1957</c:v>
                </c:pt>
                <c:pt idx="112">
                  <c:v>1957</c:v>
                </c:pt>
                <c:pt idx="113">
                  <c:v>1957</c:v>
                </c:pt>
                <c:pt idx="114">
                  <c:v>1957</c:v>
                </c:pt>
                <c:pt idx="115">
                  <c:v>1957</c:v>
                </c:pt>
                <c:pt idx="116">
                  <c:v>1957</c:v>
                </c:pt>
                <c:pt idx="117">
                  <c:v>1957</c:v>
                </c:pt>
                <c:pt idx="118">
                  <c:v>1957</c:v>
                </c:pt>
                <c:pt idx="119">
                  <c:v>1957</c:v>
                </c:pt>
                <c:pt idx="120">
                  <c:v>1958</c:v>
                </c:pt>
                <c:pt idx="121">
                  <c:v>1958</c:v>
                </c:pt>
                <c:pt idx="122">
                  <c:v>1958</c:v>
                </c:pt>
                <c:pt idx="123">
                  <c:v>1958</c:v>
                </c:pt>
                <c:pt idx="124">
                  <c:v>1958</c:v>
                </c:pt>
                <c:pt idx="125">
                  <c:v>1958</c:v>
                </c:pt>
                <c:pt idx="126">
                  <c:v>1958</c:v>
                </c:pt>
                <c:pt idx="127">
                  <c:v>1958</c:v>
                </c:pt>
                <c:pt idx="128">
                  <c:v>1958</c:v>
                </c:pt>
                <c:pt idx="129">
                  <c:v>1958</c:v>
                </c:pt>
                <c:pt idx="130">
                  <c:v>1958</c:v>
                </c:pt>
                <c:pt idx="131">
                  <c:v>1958</c:v>
                </c:pt>
                <c:pt idx="132">
                  <c:v>1959</c:v>
                </c:pt>
                <c:pt idx="133">
                  <c:v>1959</c:v>
                </c:pt>
                <c:pt idx="134">
                  <c:v>1959</c:v>
                </c:pt>
                <c:pt idx="135">
                  <c:v>1959</c:v>
                </c:pt>
                <c:pt idx="136">
                  <c:v>1959</c:v>
                </c:pt>
                <c:pt idx="137">
                  <c:v>1959</c:v>
                </c:pt>
                <c:pt idx="138">
                  <c:v>1959</c:v>
                </c:pt>
                <c:pt idx="139">
                  <c:v>1959</c:v>
                </c:pt>
                <c:pt idx="140">
                  <c:v>1959</c:v>
                </c:pt>
                <c:pt idx="141">
                  <c:v>1959</c:v>
                </c:pt>
                <c:pt idx="142">
                  <c:v>1959</c:v>
                </c:pt>
                <c:pt idx="143">
                  <c:v>1959</c:v>
                </c:pt>
                <c:pt idx="144">
                  <c:v>1960</c:v>
                </c:pt>
                <c:pt idx="145">
                  <c:v>1960</c:v>
                </c:pt>
                <c:pt idx="146">
                  <c:v>1960</c:v>
                </c:pt>
                <c:pt idx="147">
                  <c:v>1960</c:v>
                </c:pt>
                <c:pt idx="148">
                  <c:v>1960</c:v>
                </c:pt>
                <c:pt idx="149">
                  <c:v>1960</c:v>
                </c:pt>
                <c:pt idx="150">
                  <c:v>1960</c:v>
                </c:pt>
                <c:pt idx="151">
                  <c:v>1960</c:v>
                </c:pt>
                <c:pt idx="152">
                  <c:v>1960</c:v>
                </c:pt>
                <c:pt idx="153">
                  <c:v>1960</c:v>
                </c:pt>
                <c:pt idx="154">
                  <c:v>1960</c:v>
                </c:pt>
                <c:pt idx="155">
                  <c:v>1960</c:v>
                </c:pt>
                <c:pt idx="156">
                  <c:v>1961</c:v>
                </c:pt>
                <c:pt idx="157">
                  <c:v>1961</c:v>
                </c:pt>
                <c:pt idx="158">
                  <c:v>1961</c:v>
                </c:pt>
                <c:pt idx="159">
                  <c:v>1961</c:v>
                </c:pt>
                <c:pt idx="160">
                  <c:v>1961</c:v>
                </c:pt>
                <c:pt idx="161">
                  <c:v>1961</c:v>
                </c:pt>
                <c:pt idx="162">
                  <c:v>1961</c:v>
                </c:pt>
                <c:pt idx="163">
                  <c:v>1961</c:v>
                </c:pt>
                <c:pt idx="164">
                  <c:v>1961</c:v>
                </c:pt>
                <c:pt idx="165">
                  <c:v>1961</c:v>
                </c:pt>
                <c:pt idx="166">
                  <c:v>1961</c:v>
                </c:pt>
                <c:pt idx="167">
                  <c:v>1961</c:v>
                </c:pt>
                <c:pt idx="168">
                  <c:v>1962</c:v>
                </c:pt>
                <c:pt idx="169">
                  <c:v>1962</c:v>
                </c:pt>
                <c:pt idx="170">
                  <c:v>1962</c:v>
                </c:pt>
                <c:pt idx="171">
                  <c:v>1962</c:v>
                </c:pt>
                <c:pt idx="172">
                  <c:v>1962</c:v>
                </c:pt>
                <c:pt idx="173">
                  <c:v>1962</c:v>
                </c:pt>
                <c:pt idx="174">
                  <c:v>1962</c:v>
                </c:pt>
                <c:pt idx="175">
                  <c:v>1962</c:v>
                </c:pt>
                <c:pt idx="176">
                  <c:v>1962</c:v>
                </c:pt>
                <c:pt idx="177">
                  <c:v>1962</c:v>
                </c:pt>
                <c:pt idx="178">
                  <c:v>1962</c:v>
                </c:pt>
                <c:pt idx="179">
                  <c:v>1962</c:v>
                </c:pt>
                <c:pt idx="180">
                  <c:v>1963</c:v>
                </c:pt>
                <c:pt idx="181">
                  <c:v>1963</c:v>
                </c:pt>
                <c:pt idx="182">
                  <c:v>1963</c:v>
                </c:pt>
                <c:pt idx="183">
                  <c:v>1963</c:v>
                </c:pt>
                <c:pt idx="184">
                  <c:v>1963</c:v>
                </c:pt>
                <c:pt idx="185">
                  <c:v>1963</c:v>
                </c:pt>
                <c:pt idx="186">
                  <c:v>1963</c:v>
                </c:pt>
                <c:pt idx="187">
                  <c:v>1963</c:v>
                </c:pt>
                <c:pt idx="188">
                  <c:v>1963</c:v>
                </c:pt>
                <c:pt idx="189">
                  <c:v>1963</c:v>
                </c:pt>
                <c:pt idx="190">
                  <c:v>1963</c:v>
                </c:pt>
                <c:pt idx="191">
                  <c:v>1963</c:v>
                </c:pt>
                <c:pt idx="192">
                  <c:v>1964</c:v>
                </c:pt>
                <c:pt idx="193">
                  <c:v>1964</c:v>
                </c:pt>
                <c:pt idx="194">
                  <c:v>1964</c:v>
                </c:pt>
                <c:pt idx="195">
                  <c:v>1964</c:v>
                </c:pt>
                <c:pt idx="196">
                  <c:v>1964</c:v>
                </c:pt>
                <c:pt idx="197">
                  <c:v>1964</c:v>
                </c:pt>
                <c:pt idx="198">
                  <c:v>1964</c:v>
                </c:pt>
                <c:pt idx="199">
                  <c:v>1964</c:v>
                </c:pt>
                <c:pt idx="200">
                  <c:v>1964</c:v>
                </c:pt>
                <c:pt idx="201">
                  <c:v>1964</c:v>
                </c:pt>
                <c:pt idx="202">
                  <c:v>1964</c:v>
                </c:pt>
                <c:pt idx="203">
                  <c:v>1964</c:v>
                </c:pt>
                <c:pt idx="204">
                  <c:v>1965</c:v>
                </c:pt>
                <c:pt idx="205">
                  <c:v>1965</c:v>
                </c:pt>
                <c:pt idx="206">
                  <c:v>1965</c:v>
                </c:pt>
                <c:pt idx="207">
                  <c:v>1965</c:v>
                </c:pt>
                <c:pt idx="208">
                  <c:v>1965</c:v>
                </c:pt>
                <c:pt idx="209">
                  <c:v>1965</c:v>
                </c:pt>
                <c:pt idx="210">
                  <c:v>1965</c:v>
                </c:pt>
                <c:pt idx="211">
                  <c:v>1965</c:v>
                </c:pt>
                <c:pt idx="212">
                  <c:v>1965</c:v>
                </c:pt>
                <c:pt idx="213">
                  <c:v>1965</c:v>
                </c:pt>
                <c:pt idx="214">
                  <c:v>1965</c:v>
                </c:pt>
                <c:pt idx="215">
                  <c:v>1965</c:v>
                </c:pt>
                <c:pt idx="216">
                  <c:v>1966</c:v>
                </c:pt>
                <c:pt idx="217">
                  <c:v>1966</c:v>
                </c:pt>
                <c:pt idx="218">
                  <c:v>1966</c:v>
                </c:pt>
                <c:pt idx="219">
                  <c:v>1966</c:v>
                </c:pt>
                <c:pt idx="220">
                  <c:v>1966</c:v>
                </c:pt>
                <c:pt idx="221">
                  <c:v>1966</c:v>
                </c:pt>
                <c:pt idx="222">
                  <c:v>1966</c:v>
                </c:pt>
                <c:pt idx="223">
                  <c:v>1966</c:v>
                </c:pt>
                <c:pt idx="224">
                  <c:v>1966</c:v>
                </c:pt>
                <c:pt idx="225">
                  <c:v>1966</c:v>
                </c:pt>
                <c:pt idx="226">
                  <c:v>1966</c:v>
                </c:pt>
                <c:pt idx="227">
                  <c:v>1966</c:v>
                </c:pt>
                <c:pt idx="228">
                  <c:v>1967</c:v>
                </c:pt>
                <c:pt idx="229">
                  <c:v>1967</c:v>
                </c:pt>
                <c:pt idx="230">
                  <c:v>1967</c:v>
                </c:pt>
                <c:pt idx="231">
                  <c:v>1967</c:v>
                </c:pt>
                <c:pt idx="232">
                  <c:v>1967</c:v>
                </c:pt>
                <c:pt idx="233">
                  <c:v>1967</c:v>
                </c:pt>
                <c:pt idx="234">
                  <c:v>1967</c:v>
                </c:pt>
                <c:pt idx="235">
                  <c:v>1967</c:v>
                </c:pt>
                <c:pt idx="236">
                  <c:v>1967</c:v>
                </c:pt>
                <c:pt idx="237">
                  <c:v>1967</c:v>
                </c:pt>
                <c:pt idx="238">
                  <c:v>1967</c:v>
                </c:pt>
                <c:pt idx="239">
                  <c:v>1967</c:v>
                </c:pt>
                <c:pt idx="240">
                  <c:v>1968</c:v>
                </c:pt>
                <c:pt idx="241">
                  <c:v>1968</c:v>
                </c:pt>
                <c:pt idx="242">
                  <c:v>1968</c:v>
                </c:pt>
                <c:pt idx="243">
                  <c:v>1968</c:v>
                </c:pt>
                <c:pt idx="244">
                  <c:v>1968</c:v>
                </c:pt>
                <c:pt idx="245">
                  <c:v>1968</c:v>
                </c:pt>
                <c:pt idx="246">
                  <c:v>1968</c:v>
                </c:pt>
                <c:pt idx="247">
                  <c:v>1968</c:v>
                </c:pt>
                <c:pt idx="248">
                  <c:v>1968</c:v>
                </c:pt>
                <c:pt idx="249">
                  <c:v>1968</c:v>
                </c:pt>
                <c:pt idx="250">
                  <c:v>1968</c:v>
                </c:pt>
                <c:pt idx="251">
                  <c:v>1968</c:v>
                </c:pt>
                <c:pt idx="252">
                  <c:v>1969</c:v>
                </c:pt>
                <c:pt idx="253">
                  <c:v>1969</c:v>
                </c:pt>
                <c:pt idx="254">
                  <c:v>1969</c:v>
                </c:pt>
                <c:pt idx="255">
                  <c:v>1969</c:v>
                </c:pt>
                <c:pt idx="256">
                  <c:v>1969</c:v>
                </c:pt>
                <c:pt idx="257">
                  <c:v>1969</c:v>
                </c:pt>
                <c:pt idx="258">
                  <c:v>1969</c:v>
                </c:pt>
                <c:pt idx="259">
                  <c:v>1969</c:v>
                </c:pt>
                <c:pt idx="260">
                  <c:v>1969</c:v>
                </c:pt>
                <c:pt idx="261">
                  <c:v>1969</c:v>
                </c:pt>
                <c:pt idx="262">
                  <c:v>1969</c:v>
                </c:pt>
                <c:pt idx="263">
                  <c:v>1969</c:v>
                </c:pt>
                <c:pt idx="264">
                  <c:v>1970</c:v>
                </c:pt>
                <c:pt idx="265">
                  <c:v>1970</c:v>
                </c:pt>
                <c:pt idx="266">
                  <c:v>1970</c:v>
                </c:pt>
                <c:pt idx="267">
                  <c:v>1970</c:v>
                </c:pt>
                <c:pt idx="268">
                  <c:v>1970</c:v>
                </c:pt>
                <c:pt idx="269">
                  <c:v>1970</c:v>
                </c:pt>
                <c:pt idx="270">
                  <c:v>1970</c:v>
                </c:pt>
                <c:pt idx="271">
                  <c:v>1970</c:v>
                </c:pt>
                <c:pt idx="272">
                  <c:v>1970</c:v>
                </c:pt>
                <c:pt idx="273">
                  <c:v>1970</c:v>
                </c:pt>
                <c:pt idx="274">
                  <c:v>1970</c:v>
                </c:pt>
                <c:pt idx="275">
                  <c:v>1970</c:v>
                </c:pt>
                <c:pt idx="276">
                  <c:v>1971</c:v>
                </c:pt>
                <c:pt idx="277">
                  <c:v>1971</c:v>
                </c:pt>
                <c:pt idx="278">
                  <c:v>1971</c:v>
                </c:pt>
                <c:pt idx="279">
                  <c:v>1971</c:v>
                </c:pt>
                <c:pt idx="280">
                  <c:v>1971</c:v>
                </c:pt>
                <c:pt idx="281">
                  <c:v>1971</c:v>
                </c:pt>
                <c:pt idx="282">
                  <c:v>1971</c:v>
                </c:pt>
                <c:pt idx="283">
                  <c:v>1971</c:v>
                </c:pt>
                <c:pt idx="284">
                  <c:v>1971</c:v>
                </c:pt>
                <c:pt idx="285">
                  <c:v>1971</c:v>
                </c:pt>
                <c:pt idx="286">
                  <c:v>1971</c:v>
                </c:pt>
                <c:pt idx="287">
                  <c:v>1971</c:v>
                </c:pt>
                <c:pt idx="288">
                  <c:v>1972</c:v>
                </c:pt>
                <c:pt idx="289">
                  <c:v>1972</c:v>
                </c:pt>
                <c:pt idx="290">
                  <c:v>1972</c:v>
                </c:pt>
                <c:pt idx="291">
                  <c:v>1972</c:v>
                </c:pt>
                <c:pt idx="292">
                  <c:v>1972</c:v>
                </c:pt>
                <c:pt idx="293">
                  <c:v>1972</c:v>
                </c:pt>
                <c:pt idx="294">
                  <c:v>1972</c:v>
                </c:pt>
                <c:pt idx="295">
                  <c:v>1972</c:v>
                </c:pt>
                <c:pt idx="296">
                  <c:v>1972</c:v>
                </c:pt>
                <c:pt idx="297">
                  <c:v>1972</c:v>
                </c:pt>
                <c:pt idx="298">
                  <c:v>1972</c:v>
                </c:pt>
                <c:pt idx="299">
                  <c:v>1972</c:v>
                </c:pt>
                <c:pt idx="300">
                  <c:v>1973</c:v>
                </c:pt>
                <c:pt idx="301">
                  <c:v>1973</c:v>
                </c:pt>
                <c:pt idx="302">
                  <c:v>1973</c:v>
                </c:pt>
                <c:pt idx="303">
                  <c:v>1973</c:v>
                </c:pt>
                <c:pt idx="304">
                  <c:v>1973</c:v>
                </c:pt>
                <c:pt idx="305">
                  <c:v>1973</c:v>
                </c:pt>
                <c:pt idx="306">
                  <c:v>1973</c:v>
                </c:pt>
                <c:pt idx="307">
                  <c:v>1973</c:v>
                </c:pt>
                <c:pt idx="308">
                  <c:v>1973</c:v>
                </c:pt>
                <c:pt idx="309">
                  <c:v>1973</c:v>
                </c:pt>
                <c:pt idx="310">
                  <c:v>1973</c:v>
                </c:pt>
                <c:pt idx="311">
                  <c:v>1973</c:v>
                </c:pt>
                <c:pt idx="312">
                  <c:v>1974</c:v>
                </c:pt>
                <c:pt idx="313">
                  <c:v>1974</c:v>
                </c:pt>
                <c:pt idx="314">
                  <c:v>1974</c:v>
                </c:pt>
                <c:pt idx="315">
                  <c:v>1974</c:v>
                </c:pt>
                <c:pt idx="316">
                  <c:v>1974</c:v>
                </c:pt>
                <c:pt idx="317">
                  <c:v>1974</c:v>
                </c:pt>
                <c:pt idx="318">
                  <c:v>1974</c:v>
                </c:pt>
                <c:pt idx="319">
                  <c:v>1974</c:v>
                </c:pt>
                <c:pt idx="320">
                  <c:v>1974</c:v>
                </c:pt>
                <c:pt idx="321">
                  <c:v>1974</c:v>
                </c:pt>
                <c:pt idx="322">
                  <c:v>1974</c:v>
                </c:pt>
                <c:pt idx="323">
                  <c:v>1974</c:v>
                </c:pt>
                <c:pt idx="324">
                  <c:v>1975</c:v>
                </c:pt>
                <c:pt idx="325">
                  <c:v>1975</c:v>
                </c:pt>
                <c:pt idx="326">
                  <c:v>1975</c:v>
                </c:pt>
                <c:pt idx="327">
                  <c:v>1975</c:v>
                </c:pt>
                <c:pt idx="328">
                  <c:v>1975</c:v>
                </c:pt>
                <c:pt idx="329">
                  <c:v>1975</c:v>
                </c:pt>
                <c:pt idx="330">
                  <c:v>1975</c:v>
                </c:pt>
                <c:pt idx="331">
                  <c:v>1975</c:v>
                </c:pt>
                <c:pt idx="332">
                  <c:v>1975</c:v>
                </c:pt>
                <c:pt idx="333">
                  <c:v>1975</c:v>
                </c:pt>
                <c:pt idx="334">
                  <c:v>1975</c:v>
                </c:pt>
                <c:pt idx="335">
                  <c:v>1975</c:v>
                </c:pt>
                <c:pt idx="336">
                  <c:v>1976</c:v>
                </c:pt>
                <c:pt idx="337">
                  <c:v>1976</c:v>
                </c:pt>
                <c:pt idx="338">
                  <c:v>1976</c:v>
                </c:pt>
                <c:pt idx="339">
                  <c:v>1976</c:v>
                </c:pt>
                <c:pt idx="340">
                  <c:v>1976</c:v>
                </c:pt>
                <c:pt idx="341">
                  <c:v>1976</c:v>
                </c:pt>
                <c:pt idx="342">
                  <c:v>1976</c:v>
                </c:pt>
                <c:pt idx="343">
                  <c:v>1976</c:v>
                </c:pt>
                <c:pt idx="344">
                  <c:v>1976</c:v>
                </c:pt>
                <c:pt idx="345">
                  <c:v>1976</c:v>
                </c:pt>
                <c:pt idx="346">
                  <c:v>1976</c:v>
                </c:pt>
                <c:pt idx="347">
                  <c:v>1976</c:v>
                </c:pt>
                <c:pt idx="348">
                  <c:v>1977</c:v>
                </c:pt>
                <c:pt idx="349">
                  <c:v>1977</c:v>
                </c:pt>
                <c:pt idx="350">
                  <c:v>1977</c:v>
                </c:pt>
                <c:pt idx="351">
                  <c:v>1977</c:v>
                </c:pt>
                <c:pt idx="352">
                  <c:v>1977</c:v>
                </c:pt>
                <c:pt idx="353">
                  <c:v>1977</c:v>
                </c:pt>
                <c:pt idx="354">
                  <c:v>1977</c:v>
                </c:pt>
                <c:pt idx="355">
                  <c:v>1977</c:v>
                </c:pt>
                <c:pt idx="356">
                  <c:v>1977</c:v>
                </c:pt>
                <c:pt idx="357">
                  <c:v>1977</c:v>
                </c:pt>
                <c:pt idx="358">
                  <c:v>1977</c:v>
                </c:pt>
                <c:pt idx="359">
                  <c:v>1977</c:v>
                </c:pt>
                <c:pt idx="360">
                  <c:v>1978</c:v>
                </c:pt>
                <c:pt idx="361">
                  <c:v>1978</c:v>
                </c:pt>
                <c:pt idx="362">
                  <c:v>1978</c:v>
                </c:pt>
                <c:pt idx="363">
                  <c:v>1978</c:v>
                </c:pt>
                <c:pt idx="364">
                  <c:v>1978</c:v>
                </c:pt>
                <c:pt idx="365">
                  <c:v>1978</c:v>
                </c:pt>
                <c:pt idx="366">
                  <c:v>1978</c:v>
                </c:pt>
                <c:pt idx="367">
                  <c:v>1978</c:v>
                </c:pt>
                <c:pt idx="368">
                  <c:v>1978</c:v>
                </c:pt>
                <c:pt idx="369">
                  <c:v>1978</c:v>
                </c:pt>
                <c:pt idx="370">
                  <c:v>1978</c:v>
                </c:pt>
                <c:pt idx="371">
                  <c:v>1978</c:v>
                </c:pt>
                <c:pt idx="372">
                  <c:v>1979</c:v>
                </c:pt>
                <c:pt idx="373">
                  <c:v>1979</c:v>
                </c:pt>
                <c:pt idx="374">
                  <c:v>1979</c:v>
                </c:pt>
                <c:pt idx="375">
                  <c:v>1979</c:v>
                </c:pt>
                <c:pt idx="376">
                  <c:v>1979</c:v>
                </c:pt>
                <c:pt idx="377">
                  <c:v>1979</c:v>
                </c:pt>
                <c:pt idx="378">
                  <c:v>1979</c:v>
                </c:pt>
                <c:pt idx="379">
                  <c:v>1979</c:v>
                </c:pt>
                <c:pt idx="380">
                  <c:v>1979</c:v>
                </c:pt>
                <c:pt idx="381">
                  <c:v>1979</c:v>
                </c:pt>
                <c:pt idx="382">
                  <c:v>1979</c:v>
                </c:pt>
                <c:pt idx="383">
                  <c:v>1979</c:v>
                </c:pt>
                <c:pt idx="384">
                  <c:v>1980</c:v>
                </c:pt>
                <c:pt idx="385">
                  <c:v>1980</c:v>
                </c:pt>
                <c:pt idx="386">
                  <c:v>1980</c:v>
                </c:pt>
                <c:pt idx="387">
                  <c:v>1980</c:v>
                </c:pt>
                <c:pt idx="388">
                  <c:v>1980</c:v>
                </c:pt>
                <c:pt idx="389">
                  <c:v>1980</c:v>
                </c:pt>
                <c:pt idx="390">
                  <c:v>1980</c:v>
                </c:pt>
                <c:pt idx="391">
                  <c:v>1980</c:v>
                </c:pt>
                <c:pt idx="392">
                  <c:v>1980</c:v>
                </c:pt>
                <c:pt idx="393">
                  <c:v>1980</c:v>
                </c:pt>
                <c:pt idx="394">
                  <c:v>1980</c:v>
                </c:pt>
                <c:pt idx="395">
                  <c:v>1980</c:v>
                </c:pt>
                <c:pt idx="396">
                  <c:v>1981</c:v>
                </c:pt>
                <c:pt idx="397">
                  <c:v>1981</c:v>
                </c:pt>
                <c:pt idx="398">
                  <c:v>1981</c:v>
                </c:pt>
                <c:pt idx="399">
                  <c:v>1981</c:v>
                </c:pt>
                <c:pt idx="400">
                  <c:v>1981</c:v>
                </c:pt>
                <c:pt idx="401">
                  <c:v>1981</c:v>
                </c:pt>
                <c:pt idx="402">
                  <c:v>1981</c:v>
                </c:pt>
                <c:pt idx="403">
                  <c:v>1981</c:v>
                </c:pt>
                <c:pt idx="404">
                  <c:v>1981</c:v>
                </c:pt>
                <c:pt idx="405">
                  <c:v>1981</c:v>
                </c:pt>
                <c:pt idx="406">
                  <c:v>1981</c:v>
                </c:pt>
                <c:pt idx="407">
                  <c:v>1981</c:v>
                </c:pt>
                <c:pt idx="408">
                  <c:v>1982</c:v>
                </c:pt>
                <c:pt idx="409">
                  <c:v>1982</c:v>
                </c:pt>
                <c:pt idx="410">
                  <c:v>1982</c:v>
                </c:pt>
                <c:pt idx="411">
                  <c:v>1982</c:v>
                </c:pt>
                <c:pt idx="412">
                  <c:v>1982</c:v>
                </c:pt>
                <c:pt idx="413">
                  <c:v>1982</c:v>
                </c:pt>
                <c:pt idx="414">
                  <c:v>1982</c:v>
                </c:pt>
                <c:pt idx="415">
                  <c:v>1982</c:v>
                </c:pt>
                <c:pt idx="416">
                  <c:v>1982</c:v>
                </c:pt>
                <c:pt idx="417">
                  <c:v>1982</c:v>
                </c:pt>
                <c:pt idx="418">
                  <c:v>1982</c:v>
                </c:pt>
                <c:pt idx="419">
                  <c:v>1982</c:v>
                </c:pt>
                <c:pt idx="420">
                  <c:v>1983</c:v>
                </c:pt>
                <c:pt idx="421">
                  <c:v>1983</c:v>
                </c:pt>
                <c:pt idx="422">
                  <c:v>1983</c:v>
                </c:pt>
                <c:pt idx="423">
                  <c:v>1983</c:v>
                </c:pt>
                <c:pt idx="424">
                  <c:v>1983</c:v>
                </c:pt>
                <c:pt idx="425">
                  <c:v>1983</c:v>
                </c:pt>
                <c:pt idx="426">
                  <c:v>1983</c:v>
                </c:pt>
                <c:pt idx="427">
                  <c:v>1983</c:v>
                </c:pt>
                <c:pt idx="428">
                  <c:v>1983</c:v>
                </c:pt>
                <c:pt idx="429">
                  <c:v>1983</c:v>
                </c:pt>
                <c:pt idx="430">
                  <c:v>1983</c:v>
                </c:pt>
                <c:pt idx="431">
                  <c:v>1983</c:v>
                </c:pt>
                <c:pt idx="432">
                  <c:v>1984</c:v>
                </c:pt>
                <c:pt idx="433">
                  <c:v>1984</c:v>
                </c:pt>
                <c:pt idx="434">
                  <c:v>1984</c:v>
                </c:pt>
                <c:pt idx="435">
                  <c:v>1984</c:v>
                </c:pt>
                <c:pt idx="436">
                  <c:v>1984</c:v>
                </c:pt>
                <c:pt idx="437">
                  <c:v>1984</c:v>
                </c:pt>
                <c:pt idx="438">
                  <c:v>1984</c:v>
                </c:pt>
                <c:pt idx="439">
                  <c:v>1984</c:v>
                </c:pt>
                <c:pt idx="440">
                  <c:v>1984</c:v>
                </c:pt>
                <c:pt idx="441">
                  <c:v>1984</c:v>
                </c:pt>
                <c:pt idx="442">
                  <c:v>1984</c:v>
                </c:pt>
                <c:pt idx="443">
                  <c:v>1984</c:v>
                </c:pt>
                <c:pt idx="444">
                  <c:v>1985</c:v>
                </c:pt>
                <c:pt idx="445">
                  <c:v>1985</c:v>
                </c:pt>
                <c:pt idx="446">
                  <c:v>1985</c:v>
                </c:pt>
                <c:pt idx="447">
                  <c:v>1985</c:v>
                </c:pt>
                <c:pt idx="448">
                  <c:v>1985</c:v>
                </c:pt>
                <c:pt idx="449">
                  <c:v>1985</c:v>
                </c:pt>
                <c:pt idx="450">
                  <c:v>1985</c:v>
                </c:pt>
                <c:pt idx="451">
                  <c:v>1985</c:v>
                </c:pt>
                <c:pt idx="452">
                  <c:v>1985</c:v>
                </c:pt>
                <c:pt idx="453">
                  <c:v>1985</c:v>
                </c:pt>
                <c:pt idx="454">
                  <c:v>1985</c:v>
                </c:pt>
                <c:pt idx="455">
                  <c:v>1985</c:v>
                </c:pt>
                <c:pt idx="456">
                  <c:v>1986</c:v>
                </c:pt>
                <c:pt idx="457">
                  <c:v>1986</c:v>
                </c:pt>
                <c:pt idx="458">
                  <c:v>1986</c:v>
                </c:pt>
                <c:pt idx="459">
                  <c:v>1986</c:v>
                </c:pt>
                <c:pt idx="460">
                  <c:v>1986</c:v>
                </c:pt>
                <c:pt idx="461">
                  <c:v>1986</c:v>
                </c:pt>
                <c:pt idx="462">
                  <c:v>1986</c:v>
                </c:pt>
                <c:pt idx="463">
                  <c:v>1986</c:v>
                </c:pt>
                <c:pt idx="464">
                  <c:v>1986</c:v>
                </c:pt>
                <c:pt idx="465">
                  <c:v>1986</c:v>
                </c:pt>
                <c:pt idx="466">
                  <c:v>1986</c:v>
                </c:pt>
                <c:pt idx="467">
                  <c:v>1986</c:v>
                </c:pt>
                <c:pt idx="468">
                  <c:v>1987</c:v>
                </c:pt>
                <c:pt idx="469">
                  <c:v>1987</c:v>
                </c:pt>
                <c:pt idx="470">
                  <c:v>1987</c:v>
                </c:pt>
                <c:pt idx="471">
                  <c:v>1987</c:v>
                </c:pt>
                <c:pt idx="472">
                  <c:v>1987</c:v>
                </c:pt>
                <c:pt idx="473">
                  <c:v>1987</c:v>
                </c:pt>
                <c:pt idx="474">
                  <c:v>1987</c:v>
                </c:pt>
                <c:pt idx="475">
                  <c:v>1987</c:v>
                </c:pt>
                <c:pt idx="476">
                  <c:v>1987</c:v>
                </c:pt>
                <c:pt idx="477">
                  <c:v>1987</c:v>
                </c:pt>
                <c:pt idx="478">
                  <c:v>1987</c:v>
                </c:pt>
                <c:pt idx="479">
                  <c:v>1987</c:v>
                </c:pt>
                <c:pt idx="480">
                  <c:v>1988</c:v>
                </c:pt>
                <c:pt idx="481">
                  <c:v>1988</c:v>
                </c:pt>
                <c:pt idx="482">
                  <c:v>1988</c:v>
                </c:pt>
                <c:pt idx="483">
                  <c:v>1988</c:v>
                </c:pt>
                <c:pt idx="484">
                  <c:v>1988</c:v>
                </c:pt>
                <c:pt idx="485">
                  <c:v>1988</c:v>
                </c:pt>
                <c:pt idx="486">
                  <c:v>1988</c:v>
                </c:pt>
                <c:pt idx="487">
                  <c:v>1988</c:v>
                </c:pt>
                <c:pt idx="488">
                  <c:v>1988</c:v>
                </c:pt>
                <c:pt idx="489">
                  <c:v>1988</c:v>
                </c:pt>
                <c:pt idx="490">
                  <c:v>1988</c:v>
                </c:pt>
                <c:pt idx="491">
                  <c:v>1988</c:v>
                </c:pt>
                <c:pt idx="492">
                  <c:v>1989</c:v>
                </c:pt>
                <c:pt idx="493">
                  <c:v>1989</c:v>
                </c:pt>
                <c:pt idx="494">
                  <c:v>1989</c:v>
                </c:pt>
                <c:pt idx="495">
                  <c:v>1989</c:v>
                </c:pt>
                <c:pt idx="496">
                  <c:v>1989</c:v>
                </c:pt>
                <c:pt idx="497">
                  <c:v>1989</c:v>
                </c:pt>
                <c:pt idx="498">
                  <c:v>1989</c:v>
                </c:pt>
                <c:pt idx="499">
                  <c:v>1989</c:v>
                </c:pt>
                <c:pt idx="500">
                  <c:v>1989</c:v>
                </c:pt>
                <c:pt idx="501">
                  <c:v>1989</c:v>
                </c:pt>
                <c:pt idx="502">
                  <c:v>1989</c:v>
                </c:pt>
                <c:pt idx="503">
                  <c:v>1989</c:v>
                </c:pt>
                <c:pt idx="504">
                  <c:v>1990</c:v>
                </c:pt>
                <c:pt idx="505">
                  <c:v>1990</c:v>
                </c:pt>
                <c:pt idx="506">
                  <c:v>1990</c:v>
                </c:pt>
                <c:pt idx="507">
                  <c:v>1990</c:v>
                </c:pt>
                <c:pt idx="508">
                  <c:v>1990</c:v>
                </c:pt>
                <c:pt idx="509">
                  <c:v>1990</c:v>
                </c:pt>
                <c:pt idx="510">
                  <c:v>1990</c:v>
                </c:pt>
                <c:pt idx="511">
                  <c:v>1990</c:v>
                </c:pt>
                <c:pt idx="512">
                  <c:v>1990</c:v>
                </c:pt>
                <c:pt idx="513">
                  <c:v>1990</c:v>
                </c:pt>
                <c:pt idx="514">
                  <c:v>1990</c:v>
                </c:pt>
                <c:pt idx="515">
                  <c:v>1990</c:v>
                </c:pt>
                <c:pt idx="516">
                  <c:v>1991</c:v>
                </c:pt>
                <c:pt idx="517">
                  <c:v>1991</c:v>
                </c:pt>
                <c:pt idx="518">
                  <c:v>1991</c:v>
                </c:pt>
                <c:pt idx="519">
                  <c:v>1991</c:v>
                </c:pt>
                <c:pt idx="520">
                  <c:v>1991</c:v>
                </c:pt>
                <c:pt idx="521">
                  <c:v>1991</c:v>
                </c:pt>
                <c:pt idx="522">
                  <c:v>1991</c:v>
                </c:pt>
                <c:pt idx="523">
                  <c:v>1991</c:v>
                </c:pt>
                <c:pt idx="524">
                  <c:v>1991</c:v>
                </c:pt>
                <c:pt idx="525">
                  <c:v>1991</c:v>
                </c:pt>
                <c:pt idx="526">
                  <c:v>1991</c:v>
                </c:pt>
                <c:pt idx="527">
                  <c:v>1991</c:v>
                </c:pt>
                <c:pt idx="528">
                  <c:v>1992</c:v>
                </c:pt>
                <c:pt idx="529">
                  <c:v>1992</c:v>
                </c:pt>
                <c:pt idx="530">
                  <c:v>1992</c:v>
                </c:pt>
                <c:pt idx="531">
                  <c:v>1992</c:v>
                </c:pt>
                <c:pt idx="532">
                  <c:v>1992</c:v>
                </c:pt>
                <c:pt idx="533">
                  <c:v>1992</c:v>
                </c:pt>
                <c:pt idx="534">
                  <c:v>1992</c:v>
                </c:pt>
                <c:pt idx="535">
                  <c:v>1992</c:v>
                </c:pt>
                <c:pt idx="536">
                  <c:v>1992</c:v>
                </c:pt>
                <c:pt idx="537">
                  <c:v>1992</c:v>
                </c:pt>
                <c:pt idx="538">
                  <c:v>1992</c:v>
                </c:pt>
                <c:pt idx="539">
                  <c:v>1992</c:v>
                </c:pt>
                <c:pt idx="540">
                  <c:v>1993</c:v>
                </c:pt>
                <c:pt idx="541">
                  <c:v>1993</c:v>
                </c:pt>
                <c:pt idx="542">
                  <c:v>1993</c:v>
                </c:pt>
                <c:pt idx="543">
                  <c:v>1993</c:v>
                </c:pt>
                <c:pt idx="544">
                  <c:v>1993</c:v>
                </c:pt>
                <c:pt idx="545">
                  <c:v>1993</c:v>
                </c:pt>
                <c:pt idx="546">
                  <c:v>1993</c:v>
                </c:pt>
                <c:pt idx="547">
                  <c:v>1993</c:v>
                </c:pt>
                <c:pt idx="548">
                  <c:v>1993</c:v>
                </c:pt>
                <c:pt idx="549">
                  <c:v>1993</c:v>
                </c:pt>
                <c:pt idx="550">
                  <c:v>1993</c:v>
                </c:pt>
                <c:pt idx="551">
                  <c:v>1993</c:v>
                </c:pt>
                <c:pt idx="552">
                  <c:v>1994</c:v>
                </c:pt>
                <c:pt idx="553">
                  <c:v>1994</c:v>
                </c:pt>
                <c:pt idx="554">
                  <c:v>1994</c:v>
                </c:pt>
                <c:pt idx="555">
                  <c:v>1994</c:v>
                </c:pt>
                <c:pt idx="556">
                  <c:v>1994</c:v>
                </c:pt>
                <c:pt idx="557">
                  <c:v>1994</c:v>
                </c:pt>
                <c:pt idx="558">
                  <c:v>1994</c:v>
                </c:pt>
                <c:pt idx="559">
                  <c:v>1994</c:v>
                </c:pt>
                <c:pt idx="560">
                  <c:v>1994</c:v>
                </c:pt>
                <c:pt idx="561">
                  <c:v>1994</c:v>
                </c:pt>
                <c:pt idx="562">
                  <c:v>1994</c:v>
                </c:pt>
                <c:pt idx="563">
                  <c:v>1994</c:v>
                </c:pt>
                <c:pt idx="564">
                  <c:v>1995</c:v>
                </c:pt>
                <c:pt idx="565">
                  <c:v>1995</c:v>
                </c:pt>
                <c:pt idx="566">
                  <c:v>1995</c:v>
                </c:pt>
                <c:pt idx="567">
                  <c:v>1995</c:v>
                </c:pt>
                <c:pt idx="568">
                  <c:v>1995</c:v>
                </c:pt>
                <c:pt idx="569">
                  <c:v>1995</c:v>
                </c:pt>
                <c:pt idx="570">
                  <c:v>1995</c:v>
                </c:pt>
                <c:pt idx="571">
                  <c:v>1995</c:v>
                </c:pt>
                <c:pt idx="572">
                  <c:v>1995</c:v>
                </c:pt>
                <c:pt idx="573">
                  <c:v>1995</c:v>
                </c:pt>
                <c:pt idx="574">
                  <c:v>1995</c:v>
                </c:pt>
                <c:pt idx="575">
                  <c:v>1995</c:v>
                </c:pt>
                <c:pt idx="576">
                  <c:v>1996</c:v>
                </c:pt>
                <c:pt idx="577">
                  <c:v>1996</c:v>
                </c:pt>
                <c:pt idx="578">
                  <c:v>1996</c:v>
                </c:pt>
                <c:pt idx="579">
                  <c:v>1996</c:v>
                </c:pt>
                <c:pt idx="580">
                  <c:v>1996</c:v>
                </c:pt>
                <c:pt idx="581">
                  <c:v>1996</c:v>
                </c:pt>
                <c:pt idx="582">
                  <c:v>1996</c:v>
                </c:pt>
                <c:pt idx="583">
                  <c:v>1996</c:v>
                </c:pt>
                <c:pt idx="584">
                  <c:v>1996</c:v>
                </c:pt>
                <c:pt idx="585">
                  <c:v>1996</c:v>
                </c:pt>
                <c:pt idx="586">
                  <c:v>1996</c:v>
                </c:pt>
                <c:pt idx="587">
                  <c:v>1996</c:v>
                </c:pt>
                <c:pt idx="588">
                  <c:v>1997</c:v>
                </c:pt>
                <c:pt idx="589">
                  <c:v>1997</c:v>
                </c:pt>
                <c:pt idx="590">
                  <c:v>1997</c:v>
                </c:pt>
                <c:pt idx="591">
                  <c:v>1997</c:v>
                </c:pt>
                <c:pt idx="592">
                  <c:v>1997</c:v>
                </c:pt>
                <c:pt idx="593">
                  <c:v>1997</c:v>
                </c:pt>
                <c:pt idx="594">
                  <c:v>1997</c:v>
                </c:pt>
                <c:pt idx="595">
                  <c:v>1997</c:v>
                </c:pt>
                <c:pt idx="596">
                  <c:v>1997</c:v>
                </c:pt>
                <c:pt idx="597">
                  <c:v>1997</c:v>
                </c:pt>
                <c:pt idx="598">
                  <c:v>1997</c:v>
                </c:pt>
                <c:pt idx="599">
                  <c:v>1997</c:v>
                </c:pt>
                <c:pt idx="600">
                  <c:v>1998</c:v>
                </c:pt>
                <c:pt idx="601">
                  <c:v>1998</c:v>
                </c:pt>
                <c:pt idx="602">
                  <c:v>1998</c:v>
                </c:pt>
                <c:pt idx="603">
                  <c:v>1998</c:v>
                </c:pt>
                <c:pt idx="604">
                  <c:v>1998</c:v>
                </c:pt>
                <c:pt idx="605">
                  <c:v>1998</c:v>
                </c:pt>
                <c:pt idx="606">
                  <c:v>1998</c:v>
                </c:pt>
                <c:pt idx="607">
                  <c:v>1998</c:v>
                </c:pt>
                <c:pt idx="608">
                  <c:v>1998</c:v>
                </c:pt>
                <c:pt idx="609">
                  <c:v>1998</c:v>
                </c:pt>
                <c:pt idx="610">
                  <c:v>1998</c:v>
                </c:pt>
                <c:pt idx="611">
                  <c:v>1998</c:v>
                </c:pt>
                <c:pt idx="612">
                  <c:v>1999</c:v>
                </c:pt>
                <c:pt idx="613">
                  <c:v>1999</c:v>
                </c:pt>
                <c:pt idx="614">
                  <c:v>1999</c:v>
                </c:pt>
                <c:pt idx="615">
                  <c:v>1999</c:v>
                </c:pt>
                <c:pt idx="616">
                  <c:v>1999</c:v>
                </c:pt>
                <c:pt idx="617">
                  <c:v>1999</c:v>
                </c:pt>
                <c:pt idx="618">
                  <c:v>1999</c:v>
                </c:pt>
                <c:pt idx="619">
                  <c:v>1999</c:v>
                </c:pt>
                <c:pt idx="620">
                  <c:v>1999</c:v>
                </c:pt>
                <c:pt idx="621">
                  <c:v>1999</c:v>
                </c:pt>
                <c:pt idx="622">
                  <c:v>1999</c:v>
                </c:pt>
                <c:pt idx="623">
                  <c:v>1999</c:v>
                </c:pt>
                <c:pt idx="624">
                  <c:v>2000</c:v>
                </c:pt>
                <c:pt idx="625">
                  <c:v>2000</c:v>
                </c:pt>
                <c:pt idx="626">
                  <c:v>2000</c:v>
                </c:pt>
                <c:pt idx="627">
                  <c:v>2000</c:v>
                </c:pt>
                <c:pt idx="628">
                  <c:v>2000</c:v>
                </c:pt>
                <c:pt idx="629">
                  <c:v>2000</c:v>
                </c:pt>
                <c:pt idx="630">
                  <c:v>2000</c:v>
                </c:pt>
                <c:pt idx="631">
                  <c:v>2000</c:v>
                </c:pt>
                <c:pt idx="632">
                  <c:v>2000</c:v>
                </c:pt>
                <c:pt idx="633">
                  <c:v>2000</c:v>
                </c:pt>
                <c:pt idx="634">
                  <c:v>2000</c:v>
                </c:pt>
                <c:pt idx="635">
                  <c:v>2000</c:v>
                </c:pt>
                <c:pt idx="636">
                  <c:v>2001</c:v>
                </c:pt>
                <c:pt idx="637">
                  <c:v>2001</c:v>
                </c:pt>
                <c:pt idx="638">
                  <c:v>2001</c:v>
                </c:pt>
                <c:pt idx="639">
                  <c:v>2001</c:v>
                </c:pt>
                <c:pt idx="640">
                  <c:v>2001</c:v>
                </c:pt>
                <c:pt idx="641">
                  <c:v>2001</c:v>
                </c:pt>
                <c:pt idx="642">
                  <c:v>2001</c:v>
                </c:pt>
                <c:pt idx="643">
                  <c:v>2001</c:v>
                </c:pt>
                <c:pt idx="644">
                  <c:v>2001</c:v>
                </c:pt>
                <c:pt idx="645">
                  <c:v>2001</c:v>
                </c:pt>
                <c:pt idx="646">
                  <c:v>2001</c:v>
                </c:pt>
                <c:pt idx="647">
                  <c:v>2001</c:v>
                </c:pt>
                <c:pt idx="648">
                  <c:v>2002</c:v>
                </c:pt>
                <c:pt idx="649">
                  <c:v>2002</c:v>
                </c:pt>
                <c:pt idx="650">
                  <c:v>2002</c:v>
                </c:pt>
                <c:pt idx="651">
                  <c:v>2002</c:v>
                </c:pt>
                <c:pt idx="652">
                  <c:v>2002</c:v>
                </c:pt>
                <c:pt idx="653">
                  <c:v>2002</c:v>
                </c:pt>
                <c:pt idx="654">
                  <c:v>2002</c:v>
                </c:pt>
                <c:pt idx="655">
                  <c:v>2002</c:v>
                </c:pt>
                <c:pt idx="656">
                  <c:v>2002</c:v>
                </c:pt>
                <c:pt idx="657">
                  <c:v>2002</c:v>
                </c:pt>
                <c:pt idx="658">
                  <c:v>2002</c:v>
                </c:pt>
                <c:pt idx="659">
                  <c:v>2002</c:v>
                </c:pt>
                <c:pt idx="660">
                  <c:v>2003</c:v>
                </c:pt>
                <c:pt idx="661">
                  <c:v>2003</c:v>
                </c:pt>
                <c:pt idx="662">
                  <c:v>2003</c:v>
                </c:pt>
                <c:pt idx="663">
                  <c:v>2003</c:v>
                </c:pt>
                <c:pt idx="664">
                  <c:v>2003</c:v>
                </c:pt>
                <c:pt idx="665">
                  <c:v>2003</c:v>
                </c:pt>
                <c:pt idx="666">
                  <c:v>2003</c:v>
                </c:pt>
                <c:pt idx="667">
                  <c:v>2003</c:v>
                </c:pt>
                <c:pt idx="668">
                  <c:v>2003</c:v>
                </c:pt>
                <c:pt idx="669">
                  <c:v>2003</c:v>
                </c:pt>
                <c:pt idx="670">
                  <c:v>2003</c:v>
                </c:pt>
                <c:pt idx="671">
                  <c:v>2003</c:v>
                </c:pt>
                <c:pt idx="672">
                  <c:v>2004</c:v>
                </c:pt>
                <c:pt idx="673">
                  <c:v>2004</c:v>
                </c:pt>
                <c:pt idx="674">
                  <c:v>2004</c:v>
                </c:pt>
                <c:pt idx="675">
                  <c:v>2004</c:v>
                </c:pt>
                <c:pt idx="676">
                  <c:v>2004</c:v>
                </c:pt>
                <c:pt idx="677">
                  <c:v>2004</c:v>
                </c:pt>
                <c:pt idx="678">
                  <c:v>2004</c:v>
                </c:pt>
                <c:pt idx="679">
                  <c:v>2004</c:v>
                </c:pt>
                <c:pt idx="680">
                  <c:v>2004</c:v>
                </c:pt>
                <c:pt idx="681">
                  <c:v>2004</c:v>
                </c:pt>
                <c:pt idx="682">
                  <c:v>2004</c:v>
                </c:pt>
                <c:pt idx="683">
                  <c:v>2004</c:v>
                </c:pt>
                <c:pt idx="684">
                  <c:v>2005</c:v>
                </c:pt>
                <c:pt idx="685">
                  <c:v>2005</c:v>
                </c:pt>
                <c:pt idx="686">
                  <c:v>2005</c:v>
                </c:pt>
                <c:pt idx="687">
                  <c:v>2005</c:v>
                </c:pt>
                <c:pt idx="688">
                  <c:v>2005</c:v>
                </c:pt>
                <c:pt idx="689">
                  <c:v>2005</c:v>
                </c:pt>
                <c:pt idx="690">
                  <c:v>2005</c:v>
                </c:pt>
                <c:pt idx="691">
                  <c:v>2005</c:v>
                </c:pt>
                <c:pt idx="692">
                  <c:v>2005</c:v>
                </c:pt>
                <c:pt idx="693">
                  <c:v>2005</c:v>
                </c:pt>
                <c:pt idx="694">
                  <c:v>2005</c:v>
                </c:pt>
                <c:pt idx="695">
                  <c:v>2005</c:v>
                </c:pt>
                <c:pt idx="696">
                  <c:v>2006</c:v>
                </c:pt>
                <c:pt idx="697">
                  <c:v>2006</c:v>
                </c:pt>
                <c:pt idx="698">
                  <c:v>2006</c:v>
                </c:pt>
                <c:pt idx="699">
                  <c:v>2006</c:v>
                </c:pt>
                <c:pt idx="700">
                  <c:v>2006</c:v>
                </c:pt>
                <c:pt idx="701">
                  <c:v>2006</c:v>
                </c:pt>
                <c:pt idx="702">
                  <c:v>2006</c:v>
                </c:pt>
                <c:pt idx="703">
                  <c:v>2006</c:v>
                </c:pt>
                <c:pt idx="704">
                  <c:v>2006</c:v>
                </c:pt>
                <c:pt idx="705">
                  <c:v>2006</c:v>
                </c:pt>
                <c:pt idx="706">
                  <c:v>2006</c:v>
                </c:pt>
                <c:pt idx="707">
                  <c:v>2006</c:v>
                </c:pt>
                <c:pt idx="708">
                  <c:v>2007</c:v>
                </c:pt>
                <c:pt idx="709">
                  <c:v>2007</c:v>
                </c:pt>
                <c:pt idx="710">
                  <c:v>2007</c:v>
                </c:pt>
                <c:pt idx="711">
                  <c:v>2007</c:v>
                </c:pt>
                <c:pt idx="712">
                  <c:v>2007</c:v>
                </c:pt>
                <c:pt idx="713">
                  <c:v>2007</c:v>
                </c:pt>
                <c:pt idx="714">
                  <c:v>2007</c:v>
                </c:pt>
                <c:pt idx="715">
                  <c:v>2007</c:v>
                </c:pt>
                <c:pt idx="716">
                  <c:v>2007</c:v>
                </c:pt>
                <c:pt idx="717">
                  <c:v>2007</c:v>
                </c:pt>
                <c:pt idx="718">
                  <c:v>2007</c:v>
                </c:pt>
                <c:pt idx="719">
                  <c:v>2007</c:v>
                </c:pt>
                <c:pt idx="720">
                  <c:v>2008</c:v>
                </c:pt>
                <c:pt idx="721">
                  <c:v>2008</c:v>
                </c:pt>
                <c:pt idx="722">
                  <c:v>2008</c:v>
                </c:pt>
                <c:pt idx="723">
                  <c:v>2008</c:v>
                </c:pt>
                <c:pt idx="724">
                  <c:v>2008</c:v>
                </c:pt>
                <c:pt idx="725">
                  <c:v>2008</c:v>
                </c:pt>
                <c:pt idx="726">
                  <c:v>2008</c:v>
                </c:pt>
                <c:pt idx="727">
                  <c:v>2008</c:v>
                </c:pt>
                <c:pt idx="728">
                  <c:v>2008</c:v>
                </c:pt>
                <c:pt idx="729">
                  <c:v>2008</c:v>
                </c:pt>
                <c:pt idx="730">
                  <c:v>2008</c:v>
                </c:pt>
                <c:pt idx="731">
                  <c:v>2008</c:v>
                </c:pt>
                <c:pt idx="732">
                  <c:v>2009</c:v>
                </c:pt>
                <c:pt idx="733">
                  <c:v>2009</c:v>
                </c:pt>
                <c:pt idx="734">
                  <c:v>2009</c:v>
                </c:pt>
                <c:pt idx="735">
                  <c:v>2009</c:v>
                </c:pt>
                <c:pt idx="736">
                  <c:v>2009</c:v>
                </c:pt>
                <c:pt idx="737">
                  <c:v>2009</c:v>
                </c:pt>
                <c:pt idx="738">
                  <c:v>2009</c:v>
                </c:pt>
                <c:pt idx="739">
                  <c:v>2009</c:v>
                </c:pt>
                <c:pt idx="740">
                  <c:v>2009</c:v>
                </c:pt>
                <c:pt idx="741">
                  <c:v>2009</c:v>
                </c:pt>
                <c:pt idx="742">
                  <c:v>2009</c:v>
                </c:pt>
                <c:pt idx="743">
                  <c:v>2009</c:v>
                </c:pt>
                <c:pt idx="744">
                  <c:v>2010</c:v>
                </c:pt>
                <c:pt idx="745">
                  <c:v>2010</c:v>
                </c:pt>
                <c:pt idx="746">
                  <c:v>2010</c:v>
                </c:pt>
                <c:pt idx="747">
                  <c:v>2010</c:v>
                </c:pt>
                <c:pt idx="748">
                  <c:v>2010</c:v>
                </c:pt>
                <c:pt idx="749">
                  <c:v>2010</c:v>
                </c:pt>
                <c:pt idx="750">
                  <c:v>2010</c:v>
                </c:pt>
                <c:pt idx="751">
                  <c:v>2010</c:v>
                </c:pt>
                <c:pt idx="752">
                  <c:v>2010</c:v>
                </c:pt>
                <c:pt idx="753">
                  <c:v>2010</c:v>
                </c:pt>
                <c:pt idx="754">
                  <c:v>2010</c:v>
                </c:pt>
                <c:pt idx="755">
                  <c:v>2010</c:v>
                </c:pt>
                <c:pt idx="756">
                  <c:v>2011</c:v>
                </c:pt>
                <c:pt idx="757">
                  <c:v>2011</c:v>
                </c:pt>
                <c:pt idx="758">
                  <c:v>2011</c:v>
                </c:pt>
                <c:pt idx="759">
                  <c:v>2011</c:v>
                </c:pt>
                <c:pt idx="760">
                  <c:v>2011</c:v>
                </c:pt>
                <c:pt idx="761">
                  <c:v>2011</c:v>
                </c:pt>
                <c:pt idx="762">
                  <c:v>2011</c:v>
                </c:pt>
                <c:pt idx="763">
                  <c:v>2011</c:v>
                </c:pt>
                <c:pt idx="764">
                  <c:v>2011</c:v>
                </c:pt>
                <c:pt idx="765">
                  <c:v>2011</c:v>
                </c:pt>
                <c:pt idx="766">
                  <c:v>2011</c:v>
                </c:pt>
                <c:pt idx="767">
                  <c:v>2011</c:v>
                </c:pt>
                <c:pt idx="768">
                  <c:v>2012</c:v>
                </c:pt>
                <c:pt idx="769">
                  <c:v>2012</c:v>
                </c:pt>
                <c:pt idx="770">
                  <c:v>2012</c:v>
                </c:pt>
                <c:pt idx="771">
                  <c:v>2012</c:v>
                </c:pt>
                <c:pt idx="772">
                  <c:v>2012</c:v>
                </c:pt>
                <c:pt idx="773">
                  <c:v>2012</c:v>
                </c:pt>
                <c:pt idx="774">
                  <c:v>2012</c:v>
                </c:pt>
                <c:pt idx="775">
                  <c:v>2012</c:v>
                </c:pt>
                <c:pt idx="776">
                  <c:v>2012</c:v>
                </c:pt>
                <c:pt idx="777">
                  <c:v>2012</c:v>
                </c:pt>
                <c:pt idx="778">
                  <c:v>2012</c:v>
                </c:pt>
                <c:pt idx="779">
                  <c:v>2012</c:v>
                </c:pt>
                <c:pt idx="780">
                  <c:v>2013</c:v>
                </c:pt>
                <c:pt idx="781">
                  <c:v>2013</c:v>
                </c:pt>
                <c:pt idx="782">
                  <c:v>2013</c:v>
                </c:pt>
                <c:pt idx="783">
                  <c:v>2013</c:v>
                </c:pt>
                <c:pt idx="784">
                  <c:v>2013</c:v>
                </c:pt>
                <c:pt idx="785">
                  <c:v>2013</c:v>
                </c:pt>
                <c:pt idx="786">
                  <c:v>2013</c:v>
                </c:pt>
                <c:pt idx="787">
                  <c:v>2013</c:v>
                </c:pt>
                <c:pt idx="788">
                  <c:v>2013</c:v>
                </c:pt>
                <c:pt idx="789">
                  <c:v>2013</c:v>
                </c:pt>
                <c:pt idx="790">
                  <c:v>2013</c:v>
                </c:pt>
                <c:pt idx="791">
                  <c:v>2013</c:v>
                </c:pt>
                <c:pt idx="792">
                  <c:v>2014</c:v>
                </c:pt>
                <c:pt idx="793">
                  <c:v>2014</c:v>
                </c:pt>
                <c:pt idx="794">
                  <c:v>2014</c:v>
                </c:pt>
                <c:pt idx="795">
                  <c:v>2014</c:v>
                </c:pt>
                <c:pt idx="796">
                  <c:v>2014</c:v>
                </c:pt>
                <c:pt idx="797">
                  <c:v>2014</c:v>
                </c:pt>
                <c:pt idx="798">
                  <c:v>2014</c:v>
                </c:pt>
                <c:pt idx="799">
                  <c:v>2014</c:v>
                </c:pt>
                <c:pt idx="800">
                  <c:v>2014</c:v>
                </c:pt>
                <c:pt idx="801">
                  <c:v>2014</c:v>
                </c:pt>
                <c:pt idx="802">
                  <c:v>2014</c:v>
                </c:pt>
                <c:pt idx="803">
                  <c:v>2014</c:v>
                </c:pt>
                <c:pt idx="804">
                  <c:v>2015</c:v>
                </c:pt>
                <c:pt idx="805">
                  <c:v>2015</c:v>
                </c:pt>
                <c:pt idx="806">
                  <c:v>2015</c:v>
                </c:pt>
                <c:pt idx="807">
                  <c:v>2015</c:v>
                </c:pt>
                <c:pt idx="808">
                  <c:v>2015</c:v>
                </c:pt>
                <c:pt idx="809">
                  <c:v>2015</c:v>
                </c:pt>
                <c:pt idx="810">
                  <c:v>2015</c:v>
                </c:pt>
                <c:pt idx="811">
                  <c:v>2015</c:v>
                </c:pt>
                <c:pt idx="812">
                  <c:v>2015</c:v>
                </c:pt>
                <c:pt idx="813">
                  <c:v>2015</c:v>
                </c:pt>
                <c:pt idx="814">
                  <c:v>2015</c:v>
                </c:pt>
                <c:pt idx="815">
                  <c:v>2015</c:v>
                </c:pt>
                <c:pt idx="816">
                  <c:v>2016</c:v>
                </c:pt>
                <c:pt idx="817">
                  <c:v>2016</c:v>
                </c:pt>
                <c:pt idx="818">
                  <c:v>2016</c:v>
                </c:pt>
                <c:pt idx="819">
                  <c:v>2016</c:v>
                </c:pt>
                <c:pt idx="820">
                  <c:v>2016</c:v>
                </c:pt>
                <c:pt idx="821">
                  <c:v>2016</c:v>
                </c:pt>
              </c:numCache>
            </c:numRef>
          </c:cat>
          <c:val>
            <c:numRef>
              <c:f>Sheet1!$C$2:$C$823</c:f>
              <c:numCache>
                <c:formatCode>General</c:formatCode>
                <c:ptCount val="822"/>
                <c:pt idx="10">
                  <c:v>94.87</c:v>
                </c:pt>
                <c:pt idx="11">
                  <c:v>94.87</c:v>
                </c:pt>
                <c:pt idx="12">
                  <c:v>94.87</c:v>
                </c:pt>
                <c:pt idx="13">
                  <c:v>94.87</c:v>
                </c:pt>
                <c:pt idx="14">
                  <c:v>94.87</c:v>
                </c:pt>
                <c:pt idx="15">
                  <c:v>94.87</c:v>
                </c:pt>
                <c:pt idx="16">
                  <c:v>94.87</c:v>
                </c:pt>
                <c:pt idx="17">
                  <c:v>94.87</c:v>
                </c:pt>
                <c:pt idx="18">
                  <c:v>94.87</c:v>
                </c:pt>
                <c:pt idx="19">
                  <c:v>94.87</c:v>
                </c:pt>
                <c:pt idx="20">
                  <c:v>94.87</c:v>
                </c:pt>
                <c:pt idx="21">
                  <c:v>94.87</c:v>
                </c:pt>
                <c:pt idx="66">
                  <c:v>94.87</c:v>
                </c:pt>
                <c:pt idx="67">
                  <c:v>94.87</c:v>
                </c:pt>
                <c:pt idx="68">
                  <c:v>94.87</c:v>
                </c:pt>
                <c:pt idx="69">
                  <c:v>94.87</c:v>
                </c:pt>
                <c:pt idx="70">
                  <c:v>94.87</c:v>
                </c:pt>
                <c:pt idx="71">
                  <c:v>94.87</c:v>
                </c:pt>
                <c:pt idx="72">
                  <c:v>94.87</c:v>
                </c:pt>
                <c:pt idx="73">
                  <c:v>94.87</c:v>
                </c:pt>
                <c:pt idx="74">
                  <c:v>94.87</c:v>
                </c:pt>
                <c:pt idx="75">
                  <c:v>94.87</c:v>
                </c:pt>
                <c:pt idx="76">
                  <c:v>94.87</c:v>
                </c:pt>
                <c:pt idx="115">
                  <c:v>94.87</c:v>
                </c:pt>
                <c:pt idx="116">
                  <c:v>94.87</c:v>
                </c:pt>
                <c:pt idx="117">
                  <c:v>94.87</c:v>
                </c:pt>
                <c:pt idx="118">
                  <c:v>94.87</c:v>
                </c:pt>
                <c:pt idx="119">
                  <c:v>94.87</c:v>
                </c:pt>
                <c:pt idx="120">
                  <c:v>94.87</c:v>
                </c:pt>
                <c:pt idx="121">
                  <c:v>94.87</c:v>
                </c:pt>
                <c:pt idx="122">
                  <c:v>94.87</c:v>
                </c:pt>
                <c:pt idx="123">
                  <c:v>94.87</c:v>
                </c:pt>
                <c:pt idx="147">
                  <c:v>94.87</c:v>
                </c:pt>
                <c:pt idx="148">
                  <c:v>94.87</c:v>
                </c:pt>
                <c:pt idx="149">
                  <c:v>94.87</c:v>
                </c:pt>
                <c:pt idx="150">
                  <c:v>94.87</c:v>
                </c:pt>
                <c:pt idx="151">
                  <c:v>94.87</c:v>
                </c:pt>
                <c:pt idx="152">
                  <c:v>94.87</c:v>
                </c:pt>
                <c:pt idx="153">
                  <c:v>94.87</c:v>
                </c:pt>
                <c:pt idx="154">
                  <c:v>94.87</c:v>
                </c:pt>
                <c:pt idx="155">
                  <c:v>94.87</c:v>
                </c:pt>
                <c:pt idx="156">
                  <c:v>94.87</c:v>
                </c:pt>
                <c:pt idx="157">
                  <c:v>94.87</c:v>
                </c:pt>
                <c:pt idx="263">
                  <c:v>94.87</c:v>
                </c:pt>
                <c:pt idx="264">
                  <c:v>94.87</c:v>
                </c:pt>
                <c:pt idx="265">
                  <c:v>94.87</c:v>
                </c:pt>
                <c:pt idx="266">
                  <c:v>94.87</c:v>
                </c:pt>
                <c:pt idx="267">
                  <c:v>94.87</c:v>
                </c:pt>
                <c:pt idx="268">
                  <c:v>94.87</c:v>
                </c:pt>
                <c:pt idx="269">
                  <c:v>94.87</c:v>
                </c:pt>
                <c:pt idx="270">
                  <c:v>94.87</c:v>
                </c:pt>
                <c:pt idx="271">
                  <c:v>94.87</c:v>
                </c:pt>
                <c:pt idx="272">
                  <c:v>94.87</c:v>
                </c:pt>
                <c:pt idx="273">
                  <c:v>94.87</c:v>
                </c:pt>
                <c:pt idx="274">
                  <c:v>94.87</c:v>
                </c:pt>
                <c:pt idx="310">
                  <c:v>94.87</c:v>
                </c:pt>
                <c:pt idx="311">
                  <c:v>94.87</c:v>
                </c:pt>
                <c:pt idx="312">
                  <c:v>94.87</c:v>
                </c:pt>
                <c:pt idx="313">
                  <c:v>94.87</c:v>
                </c:pt>
                <c:pt idx="314">
                  <c:v>94.87</c:v>
                </c:pt>
                <c:pt idx="315">
                  <c:v>94.87</c:v>
                </c:pt>
                <c:pt idx="316">
                  <c:v>94.87</c:v>
                </c:pt>
                <c:pt idx="317">
                  <c:v>94.87</c:v>
                </c:pt>
                <c:pt idx="318">
                  <c:v>94.87</c:v>
                </c:pt>
                <c:pt idx="319">
                  <c:v>94.87</c:v>
                </c:pt>
                <c:pt idx="320">
                  <c:v>94.87</c:v>
                </c:pt>
                <c:pt idx="321">
                  <c:v>94.87</c:v>
                </c:pt>
                <c:pt idx="322">
                  <c:v>94.87</c:v>
                </c:pt>
                <c:pt idx="323">
                  <c:v>94.87</c:v>
                </c:pt>
                <c:pt idx="324">
                  <c:v>94.87</c:v>
                </c:pt>
                <c:pt idx="325">
                  <c:v>94.87</c:v>
                </c:pt>
                <c:pt idx="326">
                  <c:v>94.87</c:v>
                </c:pt>
                <c:pt idx="384">
                  <c:v>94.87</c:v>
                </c:pt>
                <c:pt idx="385">
                  <c:v>94.87</c:v>
                </c:pt>
                <c:pt idx="386">
                  <c:v>94.87</c:v>
                </c:pt>
                <c:pt idx="387">
                  <c:v>94.87</c:v>
                </c:pt>
                <c:pt idx="388">
                  <c:v>94.87</c:v>
                </c:pt>
                <c:pt idx="389">
                  <c:v>94.87</c:v>
                </c:pt>
                <c:pt idx="390">
                  <c:v>94.87</c:v>
                </c:pt>
                <c:pt idx="402">
                  <c:v>94.87</c:v>
                </c:pt>
                <c:pt idx="403">
                  <c:v>94.87</c:v>
                </c:pt>
                <c:pt idx="404">
                  <c:v>94.87</c:v>
                </c:pt>
                <c:pt idx="405">
                  <c:v>94.87</c:v>
                </c:pt>
                <c:pt idx="406">
                  <c:v>94.87</c:v>
                </c:pt>
                <c:pt idx="407">
                  <c:v>94.87</c:v>
                </c:pt>
                <c:pt idx="408">
                  <c:v>94.87</c:v>
                </c:pt>
                <c:pt idx="409">
                  <c:v>94.87</c:v>
                </c:pt>
                <c:pt idx="410">
                  <c:v>94.87</c:v>
                </c:pt>
                <c:pt idx="411">
                  <c:v>94.87</c:v>
                </c:pt>
                <c:pt idx="412">
                  <c:v>94.87</c:v>
                </c:pt>
                <c:pt idx="413">
                  <c:v>94.87</c:v>
                </c:pt>
                <c:pt idx="414">
                  <c:v>94.87</c:v>
                </c:pt>
                <c:pt idx="415">
                  <c:v>94.87</c:v>
                </c:pt>
                <c:pt idx="416">
                  <c:v>94.87</c:v>
                </c:pt>
                <c:pt idx="417">
                  <c:v>94.87</c:v>
                </c:pt>
                <c:pt idx="418">
                  <c:v>94.87</c:v>
                </c:pt>
                <c:pt idx="510">
                  <c:v>94.87</c:v>
                </c:pt>
                <c:pt idx="511">
                  <c:v>94.87</c:v>
                </c:pt>
                <c:pt idx="512">
                  <c:v>94.87</c:v>
                </c:pt>
                <c:pt idx="513">
                  <c:v>94.87</c:v>
                </c:pt>
                <c:pt idx="514">
                  <c:v>94.87</c:v>
                </c:pt>
                <c:pt idx="515">
                  <c:v>94.87</c:v>
                </c:pt>
                <c:pt idx="516">
                  <c:v>94.87</c:v>
                </c:pt>
                <c:pt idx="517">
                  <c:v>94.87</c:v>
                </c:pt>
                <c:pt idx="518">
                  <c:v>94.87</c:v>
                </c:pt>
                <c:pt idx="638">
                  <c:v>94.87</c:v>
                </c:pt>
                <c:pt idx="639">
                  <c:v>94.87</c:v>
                </c:pt>
                <c:pt idx="640">
                  <c:v>94.87</c:v>
                </c:pt>
                <c:pt idx="641">
                  <c:v>94.87</c:v>
                </c:pt>
                <c:pt idx="642">
                  <c:v>94.87</c:v>
                </c:pt>
                <c:pt idx="643">
                  <c:v>94.87</c:v>
                </c:pt>
                <c:pt idx="644">
                  <c:v>94.87</c:v>
                </c:pt>
                <c:pt idx="645">
                  <c:v>94.87</c:v>
                </c:pt>
                <c:pt idx="646">
                  <c:v>94.87</c:v>
                </c:pt>
                <c:pt idx="719">
                  <c:v>94.87</c:v>
                </c:pt>
                <c:pt idx="720">
                  <c:v>94.87</c:v>
                </c:pt>
                <c:pt idx="721">
                  <c:v>94.87</c:v>
                </c:pt>
                <c:pt idx="722">
                  <c:v>94.87</c:v>
                </c:pt>
                <c:pt idx="723">
                  <c:v>94.87</c:v>
                </c:pt>
                <c:pt idx="724">
                  <c:v>94.87</c:v>
                </c:pt>
                <c:pt idx="725">
                  <c:v>94.87</c:v>
                </c:pt>
                <c:pt idx="726">
                  <c:v>94.87</c:v>
                </c:pt>
                <c:pt idx="727">
                  <c:v>94.87</c:v>
                </c:pt>
                <c:pt idx="728">
                  <c:v>94.87</c:v>
                </c:pt>
                <c:pt idx="729">
                  <c:v>94.87</c:v>
                </c:pt>
                <c:pt idx="730">
                  <c:v>94.87</c:v>
                </c:pt>
                <c:pt idx="731">
                  <c:v>94.87</c:v>
                </c:pt>
                <c:pt idx="732">
                  <c:v>94.87</c:v>
                </c:pt>
                <c:pt idx="733">
                  <c:v>94.87</c:v>
                </c:pt>
                <c:pt idx="734">
                  <c:v>94.87</c:v>
                </c:pt>
                <c:pt idx="735">
                  <c:v>94.87</c:v>
                </c:pt>
                <c:pt idx="736">
                  <c:v>94.87</c:v>
                </c:pt>
                <c:pt idx="737">
                  <c:v>94.87</c:v>
                </c:pt>
              </c:numCache>
            </c:numRef>
          </c:val>
        </c:ser>
        <c:dLbls>
          <c:showLegendKey val="0"/>
          <c:showVal val="0"/>
          <c:showCatName val="0"/>
          <c:showSerName val="0"/>
          <c:showPercent val="0"/>
          <c:showBubbleSize val="0"/>
        </c:dLbls>
        <c:gapWidth val="0"/>
        <c:axId val="144605184"/>
        <c:axId val="144606720"/>
      </c:barChart>
      <c:lineChart>
        <c:grouping val="standard"/>
        <c:varyColors val="0"/>
        <c:ser>
          <c:idx val="0"/>
          <c:order val="0"/>
          <c:tx>
            <c:strRef>
              <c:f>Sheet1!$B$1</c:f>
              <c:strCache>
                <c:ptCount val="1"/>
                <c:pt idx="0">
                  <c:v>16 years and over</c:v>
                </c:pt>
              </c:strCache>
            </c:strRef>
          </c:tx>
          <c:spPr>
            <a:ln w="25301">
              <a:solidFill>
                <a:srgbClr val="000000"/>
              </a:solidFill>
              <a:prstDash val="solid"/>
            </a:ln>
          </c:spPr>
          <c:marker>
            <c:symbol val="none"/>
          </c:marker>
          <c:cat>
            <c:numRef>
              <c:f>Sheet1!$A$2:$A$823</c:f>
              <c:numCache>
                <c:formatCode>General</c:formatCode>
                <c:ptCount val="822"/>
                <c:pt idx="0">
                  <c:v>1948</c:v>
                </c:pt>
                <c:pt idx="1">
                  <c:v>1948</c:v>
                </c:pt>
                <c:pt idx="2">
                  <c:v>1948</c:v>
                </c:pt>
                <c:pt idx="3">
                  <c:v>1948</c:v>
                </c:pt>
                <c:pt idx="4">
                  <c:v>1948</c:v>
                </c:pt>
                <c:pt idx="5">
                  <c:v>1948</c:v>
                </c:pt>
                <c:pt idx="6">
                  <c:v>1948</c:v>
                </c:pt>
                <c:pt idx="7">
                  <c:v>1948</c:v>
                </c:pt>
                <c:pt idx="8">
                  <c:v>1948</c:v>
                </c:pt>
                <c:pt idx="9">
                  <c:v>1948</c:v>
                </c:pt>
                <c:pt idx="10">
                  <c:v>1948</c:v>
                </c:pt>
                <c:pt idx="11">
                  <c:v>1948</c:v>
                </c:pt>
                <c:pt idx="12">
                  <c:v>1949</c:v>
                </c:pt>
                <c:pt idx="13">
                  <c:v>1949</c:v>
                </c:pt>
                <c:pt idx="14">
                  <c:v>1949</c:v>
                </c:pt>
                <c:pt idx="15">
                  <c:v>1949</c:v>
                </c:pt>
                <c:pt idx="16">
                  <c:v>1949</c:v>
                </c:pt>
                <c:pt idx="17">
                  <c:v>1949</c:v>
                </c:pt>
                <c:pt idx="18">
                  <c:v>1949</c:v>
                </c:pt>
                <c:pt idx="19">
                  <c:v>1949</c:v>
                </c:pt>
                <c:pt idx="20">
                  <c:v>1949</c:v>
                </c:pt>
                <c:pt idx="21">
                  <c:v>1949</c:v>
                </c:pt>
                <c:pt idx="22">
                  <c:v>1949</c:v>
                </c:pt>
                <c:pt idx="23">
                  <c:v>1949</c:v>
                </c:pt>
                <c:pt idx="24">
                  <c:v>1950</c:v>
                </c:pt>
                <c:pt idx="25">
                  <c:v>1950</c:v>
                </c:pt>
                <c:pt idx="26">
                  <c:v>1950</c:v>
                </c:pt>
                <c:pt idx="27">
                  <c:v>1950</c:v>
                </c:pt>
                <c:pt idx="28">
                  <c:v>1950</c:v>
                </c:pt>
                <c:pt idx="29">
                  <c:v>1950</c:v>
                </c:pt>
                <c:pt idx="30">
                  <c:v>1950</c:v>
                </c:pt>
                <c:pt idx="31">
                  <c:v>1950</c:v>
                </c:pt>
                <c:pt idx="32">
                  <c:v>1950</c:v>
                </c:pt>
                <c:pt idx="33">
                  <c:v>1950</c:v>
                </c:pt>
                <c:pt idx="34">
                  <c:v>1950</c:v>
                </c:pt>
                <c:pt idx="35">
                  <c:v>1950</c:v>
                </c:pt>
                <c:pt idx="36">
                  <c:v>1951</c:v>
                </c:pt>
                <c:pt idx="37">
                  <c:v>1951</c:v>
                </c:pt>
                <c:pt idx="38">
                  <c:v>1951</c:v>
                </c:pt>
                <c:pt idx="39">
                  <c:v>1951</c:v>
                </c:pt>
                <c:pt idx="40">
                  <c:v>1951</c:v>
                </c:pt>
                <c:pt idx="41">
                  <c:v>1951</c:v>
                </c:pt>
                <c:pt idx="42">
                  <c:v>1951</c:v>
                </c:pt>
                <c:pt idx="43">
                  <c:v>1951</c:v>
                </c:pt>
                <c:pt idx="44">
                  <c:v>1951</c:v>
                </c:pt>
                <c:pt idx="45">
                  <c:v>1951</c:v>
                </c:pt>
                <c:pt idx="46">
                  <c:v>1951</c:v>
                </c:pt>
                <c:pt idx="47">
                  <c:v>1951</c:v>
                </c:pt>
                <c:pt idx="48">
                  <c:v>1952</c:v>
                </c:pt>
                <c:pt idx="49">
                  <c:v>1952</c:v>
                </c:pt>
                <c:pt idx="50">
                  <c:v>1952</c:v>
                </c:pt>
                <c:pt idx="51">
                  <c:v>1952</c:v>
                </c:pt>
                <c:pt idx="52">
                  <c:v>1952</c:v>
                </c:pt>
                <c:pt idx="53">
                  <c:v>1952</c:v>
                </c:pt>
                <c:pt idx="54">
                  <c:v>1952</c:v>
                </c:pt>
                <c:pt idx="55">
                  <c:v>1952</c:v>
                </c:pt>
                <c:pt idx="56">
                  <c:v>1952</c:v>
                </c:pt>
                <c:pt idx="57">
                  <c:v>1952</c:v>
                </c:pt>
                <c:pt idx="58">
                  <c:v>1952</c:v>
                </c:pt>
                <c:pt idx="59">
                  <c:v>1952</c:v>
                </c:pt>
                <c:pt idx="60">
                  <c:v>1953</c:v>
                </c:pt>
                <c:pt idx="61">
                  <c:v>1953</c:v>
                </c:pt>
                <c:pt idx="62">
                  <c:v>1953</c:v>
                </c:pt>
                <c:pt idx="63">
                  <c:v>1953</c:v>
                </c:pt>
                <c:pt idx="64">
                  <c:v>1953</c:v>
                </c:pt>
                <c:pt idx="65">
                  <c:v>1953</c:v>
                </c:pt>
                <c:pt idx="66">
                  <c:v>1953</c:v>
                </c:pt>
                <c:pt idx="67">
                  <c:v>1953</c:v>
                </c:pt>
                <c:pt idx="68">
                  <c:v>1953</c:v>
                </c:pt>
                <c:pt idx="69">
                  <c:v>1953</c:v>
                </c:pt>
                <c:pt idx="70">
                  <c:v>1953</c:v>
                </c:pt>
                <c:pt idx="71">
                  <c:v>1953</c:v>
                </c:pt>
                <c:pt idx="72">
                  <c:v>1954</c:v>
                </c:pt>
                <c:pt idx="73">
                  <c:v>1954</c:v>
                </c:pt>
                <c:pt idx="74">
                  <c:v>1954</c:v>
                </c:pt>
                <c:pt idx="75">
                  <c:v>1954</c:v>
                </c:pt>
                <c:pt idx="76">
                  <c:v>1954</c:v>
                </c:pt>
                <c:pt idx="77">
                  <c:v>1954</c:v>
                </c:pt>
                <c:pt idx="78">
                  <c:v>1954</c:v>
                </c:pt>
                <c:pt idx="79">
                  <c:v>1954</c:v>
                </c:pt>
                <c:pt idx="80">
                  <c:v>1954</c:v>
                </c:pt>
                <c:pt idx="81">
                  <c:v>1954</c:v>
                </c:pt>
                <c:pt idx="82">
                  <c:v>1954</c:v>
                </c:pt>
                <c:pt idx="83">
                  <c:v>1954</c:v>
                </c:pt>
                <c:pt idx="84">
                  <c:v>1955</c:v>
                </c:pt>
                <c:pt idx="85">
                  <c:v>1955</c:v>
                </c:pt>
                <c:pt idx="86">
                  <c:v>1955</c:v>
                </c:pt>
                <c:pt idx="87">
                  <c:v>1955</c:v>
                </c:pt>
                <c:pt idx="88">
                  <c:v>1955</c:v>
                </c:pt>
                <c:pt idx="89">
                  <c:v>1955</c:v>
                </c:pt>
                <c:pt idx="90">
                  <c:v>1955</c:v>
                </c:pt>
                <c:pt idx="91">
                  <c:v>1955</c:v>
                </c:pt>
                <c:pt idx="92">
                  <c:v>1955</c:v>
                </c:pt>
                <c:pt idx="93">
                  <c:v>1955</c:v>
                </c:pt>
                <c:pt idx="94">
                  <c:v>1955</c:v>
                </c:pt>
                <c:pt idx="95">
                  <c:v>1955</c:v>
                </c:pt>
                <c:pt idx="96">
                  <c:v>1956</c:v>
                </c:pt>
                <c:pt idx="97">
                  <c:v>1956</c:v>
                </c:pt>
                <c:pt idx="98">
                  <c:v>1956</c:v>
                </c:pt>
                <c:pt idx="99">
                  <c:v>1956</c:v>
                </c:pt>
                <c:pt idx="100">
                  <c:v>1956</c:v>
                </c:pt>
                <c:pt idx="101">
                  <c:v>1956</c:v>
                </c:pt>
                <c:pt idx="102">
                  <c:v>1956</c:v>
                </c:pt>
                <c:pt idx="103">
                  <c:v>1956</c:v>
                </c:pt>
                <c:pt idx="104">
                  <c:v>1956</c:v>
                </c:pt>
                <c:pt idx="105">
                  <c:v>1956</c:v>
                </c:pt>
                <c:pt idx="106">
                  <c:v>1956</c:v>
                </c:pt>
                <c:pt idx="107">
                  <c:v>1956</c:v>
                </c:pt>
                <c:pt idx="108">
                  <c:v>1957</c:v>
                </c:pt>
                <c:pt idx="109">
                  <c:v>1957</c:v>
                </c:pt>
                <c:pt idx="110">
                  <c:v>1957</c:v>
                </c:pt>
                <c:pt idx="111">
                  <c:v>1957</c:v>
                </c:pt>
                <c:pt idx="112">
                  <c:v>1957</c:v>
                </c:pt>
                <c:pt idx="113">
                  <c:v>1957</c:v>
                </c:pt>
                <c:pt idx="114">
                  <c:v>1957</c:v>
                </c:pt>
                <c:pt idx="115">
                  <c:v>1957</c:v>
                </c:pt>
                <c:pt idx="116">
                  <c:v>1957</c:v>
                </c:pt>
                <c:pt idx="117">
                  <c:v>1957</c:v>
                </c:pt>
                <c:pt idx="118">
                  <c:v>1957</c:v>
                </c:pt>
                <c:pt idx="119">
                  <c:v>1957</c:v>
                </c:pt>
                <c:pt idx="120">
                  <c:v>1958</c:v>
                </c:pt>
                <c:pt idx="121">
                  <c:v>1958</c:v>
                </c:pt>
                <c:pt idx="122">
                  <c:v>1958</c:v>
                </c:pt>
                <c:pt idx="123">
                  <c:v>1958</c:v>
                </c:pt>
                <c:pt idx="124">
                  <c:v>1958</c:v>
                </c:pt>
                <c:pt idx="125">
                  <c:v>1958</c:v>
                </c:pt>
                <c:pt idx="126">
                  <c:v>1958</c:v>
                </c:pt>
                <c:pt idx="127">
                  <c:v>1958</c:v>
                </c:pt>
                <c:pt idx="128">
                  <c:v>1958</c:v>
                </c:pt>
                <c:pt idx="129">
                  <c:v>1958</c:v>
                </c:pt>
                <c:pt idx="130">
                  <c:v>1958</c:v>
                </c:pt>
                <c:pt idx="131">
                  <c:v>1958</c:v>
                </c:pt>
                <c:pt idx="132">
                  <c:v>1959</c:v>
                </c:pt>
                <c:pt idx="133">
                  <c:v>1959</c:v>
                </c:pt>
                <c:pt idx="134">
                  <c:v>1959</c:v>
                </c:pt>
                <c:pt idx="135">
                  <c:v>1959</c:v>
                </c:pt>
                <c:pt idx="136">
                  <c:v>1959</c:v>
                </c:pt>
                <c:pt idx="137">
                  <c:v>1959</c:v>
                </c:pt>
                <c:pt idx="138">
                  <c:v>1959</c:v>
                </c:pt>
                <c:pt idx="139">
                  <c:v>1959</c:v>
                </c:pt>
                <c:pt idx="140">
                  <c:v>1959</c:v>
                </c:pt>
                <c:pt idx="141">
                  <c:v>1959</c:v>
                </c:pt>
                <c:pt idx="142">
                  <c:v>1959</c:v>
                </c:pt>
                <c:pt idx="143">
                  <c:v>1959</c:v>
                </c:pt>
                <c:pt idx="144">
                  <c:v>1960</c:v>
                </c:pt>
                <c:pt idx="145">
                  <c:v>1960</c:v>
                </c:pt>
                <c:pt idx="146">
                  <c:v>1960</c:v>
                </c:pt>
                <c:pt idx="147">
                  <c:v>1960</c:v>
                </c:pt>
                <c:pt idx="148">
                  <c:v>1960</c:v>
                </c:pt>
                <c:pt idx="149">
                  <c:v>1960</c:v>
                </c:pt>
                <c:pt idx="150">
                  <c:v>1960</c:v>
                </c:pt>
                <c:pt idx="151">
                  <c:v>1960</c:v>
                </c:pt>
                <c:pt idx="152">
                  <c:v>1960</c:v>
                </c:pt>
                <c:pt idx="153">
                  <c:v>1960</c:v>
                </c:pt>
                <c:pt idx="154">
                  <c:v>1960</c:v>
                </c:pt>
                <c:pt idx="155">
                  <c:v>1960</c:v>
                </c:pt>
                <c:pt idx="156">
                  <c:v>1961</c:v>
                </c:pt>
                <c:pt idx="157">
                  <c:v>1961</c:v>
                </c:pt>
                <c:pt idx="158">
                  <c:v>1961</c:v>
                </c:pt>
                <c:pt idx="159">
                  <c:v>1961</c:v>
                </c:pt>
                <c:pt idx="160">
                  <c:v>1961</c:v>
                </c:pt>
                <c:pt idx="161">
                  <c:v>1961</c:v>
                </c:pt>
                <c:pt idx="162">
                  <c:v>1961</c:v>
                </c:pt>
                <c:pt idx="163">
                  <c:v>1961</c:v>
                </c:pt>
                <c:pt idx="164">
                  <c:v>1961</c:v>
                </c:pt>
                <c:pt idx="165">
                  <c:v>1961</c:v>
                </c:pt>
                <c:pt idx="166">
                  <c:v>1961</c:v>
                </c:pt>
                <c:pt idx="167">
                  <c:v>1961</c:v>
                </c:pt>
                <c:pt idx="168">
                  <c:v>1962</c:v>
                </c:pt>
                <c:pt idx="169">
                  <c:v>1962</c:v>
                </c:pt>
                <c:pt idx="170">
                  <c:v>1962</c:v>
                </c:pt>
                <c:pt idx="171">
                  <c:v>1962</c:v>
                </c:pt>
                <c:pt idx="172">
                  <c:v>1962</c:v>
                </c:pt>
                <c:pt idx="173">
                  <c:v>1962</c:v>
                </c:pt>
                <c:pt idx="174">
                  <c:v>1962</c:v>
                </c:pt>
                <c:pt idx="175">
                  <c:v>1962</c:v>
                </c:pt>
                <c:pt idx="176">
                  <c:v>1962</c:v>
                </c:pt>
                <c:pt idx="177">
                  <c:v>1962</c:v>
                </c:pt>
                <c:pt idx="178">
                  <c:v>1962</c:v>
                </c:pt>
                <c:pt idx="179">
                  <c:v>1962</c:v>
                </c:pt>
                <c:pt idx="180">
                  <c:v>1963</c:v>
                </c:pt>
                <c:pt idx="181">
                  <c:v>1963</c:v>
                </c:pt>
                <c:pt idx="182">
                  <c:v>1963</c:v>
                </c:pt>
                <c:pt idx="183">
                  <c:v>1963</c:v>
                </c:pt>
                <c:pt idx="184">
                  <c:v>1963</c:v>
                </c:pt>
                <c:pt idx="185">
                  <c:v>1963</c:v>
                </c:pt>
                <c:pt idx="186">
                  <c:v>1963</c:v>
                </c:pt>
                <c:pt idx="187">
                  <c:v>1963</c:v>
                </c:pt>
                <c:pt idx="188">
                  <c:v>1963</c:v>
                </c:pt>
                <c:pt idx="189">
                  <c:v>1963</c:v>
                </c:pt>
                <c:pt idx="190">
                  <c:v>1963</c:v>
                </c:pt>
                <c:pt idx="191">
                  <c:v>1963</c:v>
                </c:pt>
                <c:pt idx="192">
                  <c:v>1964</c:v>
                </c:pt>
                <c:pt idx="193">
                  <c:v>1964</c:v>
                </c:pt>
                <c:pt idx="194">
                  <c:v>1964</c:v>
                </c:pt>
                <c:pt idx="195">
                  <c:v>1964</c:v>
                </c:pt>
                <c:pt idx="196">
                  <c:v>1964</c:v>
                </c:pt>
                <c:pt idx="197">
                  <c:v>1964</c:v>
                </c:pt>
                <c:pt idx="198">
                  <c:v>1964</c:v>
                </c:pt>
                <c:pt idx="199">
                  <c:v>1964</c:v>
                </c:pt>
                <c:pt idx="200">
                  <c:v>1964</c:v>
                </c:pt>
                <c:pt idx="201">
                  <c:v>1964</c:v>
                </c:pt>
                <c:pt idx="202">
                  <c:v>1964</c:v>
                </c:pt>
                <c:pt idx="203">
                  <c:v>1964</c:v>
                </c:pt>
                <c:pt idx="204">
                  <c:v>1965</c:v>
                </c:pt>
                <c:pt idx="205">
                  <c:v>1965</c:v>
                </c:pt>
                <c:pt idx="206">
                  <c:v>1965</c:v>
                </c:pt>
                <c:pt idx="207">
                  <c:v>1965</c:v>
                </c:pt>
                <c:pt idx="208">
                  <c:v>1965</c:v>
                </c:pt>
                <c:pt idx="209">
                  <c:v>1965</c:v>
                </c:pt>
                <c:pt idx="210">
                  <c:v>1965</c:v>
                </c:pt>
                <c:pt idx="211">
                  <c:v>1965</c:v>
                </c:pt>
                <c:pt idx="212">
                  <c:v>1965</c:v>
                </c:pt>
                <c:pt idx="213">
                  <c:v>1965</c:v>
                </c:pt>
                <c:pt idx="214">
                  <c:v>1965</c:v>
                </c:pt>
                <c:pt idx="215">
                  <c:v>1965</c:v>
                </c:pt>
                <c:pt idx="216">
                  <c:v>1966</c:v>
                </c:pt>
                <c:pt idx="217">
                  <c:v>1966</c:v>
                </c:pt>
                <c:pt idx="218">
                  <c:v>1966</c:v>
                </c:pt>
                <c:pt idx="219">
                  <c:v>1966</c:v>
                </c:pt>
                <c:pt idx="220">
                  <c:v>1966</c:v>
                </c:pt>
                <c:pt idx="221">
                  <c:v>1966</c:v>
                </c:pt>
                <c:pt idx="222">
                  <c:v>1966</c:v>
                </c:pt>
                <c:pt idx="223">
                  <c:v>1966</c:v>
                </c:pt>
                <c:pt idx="224">
                  <c:v>1966</c:v>
                </c:pt>
                <c:pt idx="225">
                  <c:v>1966</c:v>
                </c:pt>
                <c:pt idx="226">
                  <c:v>1966</c:v>
                </c:pt>
                <c:pt idx="227">
                  <c:v>1966</c:v>
                </c:pt>
                <c:pt idx="228">
                  <c:v>1967</c:v>
                </c:pt>
                <c:pt idx="229">
                  <c:v>1967</c:v>
                </c:pt>
                <c:pt idx="230">
                  <c:v>1967</c:v>
                </c:pt>
                <c:pt idx="231">
                  <c:v>1967</c:v>
                </c:pt>
                <c:pt idx="232">
                  <c:v>1967</c:v>
                </c:pt>
                <c:pt idx="233">
                  <c:v>1967</c:v>
                </c:pt>
                <c:pt idx="234">
                  <c:v>1967</c:v>
                </c:pt>
                <c:pt idx="235">
                  <c:v>1967</c:v>
                </c:pt>
                <c:pt idx="236">
                  <c:v>1967</c:v>
                </c:pt>
                <c:pt idx="237">
                  <c:v>1967</c:v>
                </c:pt>
                <c:pt idx="238">
                  <c:v>1967</c:v>
                </c:pt>
                <c:pt idx="239">
                  <c:v>1967</c:v>
                </c:pt>
                <c:pt idx="240">
                  <c:v>1968</c:v>
                </c:pt>
                <c:pt idx="241">
                  <c:v>1968</c:v>
                </c:pt>
                <c:pt idx="242">
                  <c:v>1968</c:v>
                </c:pt>
                <c:pt idx="243">
                  <c:v>1968</c:v>
                </c:pt>
                <c:pt idx="244">
                  <c:v>1968</c:v>
                </c:pt>
                <c:pt idx="245">
                  <c:v>1968</c:v>
                </c:pt>
                <c:pt idx="246">
                  <c:v>1968</c:v>
                </c:pt>
                <c:pt idx="247">
                  <c:v>1968</c:v>
                </c:pt>
                <c:pt idx="248">
                  <c:v>1968</c:v>
                </c:pt>
                <c:pt idx="249">
                  <c:v>1968</c:v>
                </c:pt>
                <c:pt idx="250">
                  <c:v>1968</c:v>
                </c:pt>
                <c:pt idx="251">
                  <c:v>1968</c:v>
                </c:pt>
                <c:pt idx="252">
                  <c:v>1969</c:v>
                </c:pt>
                <c:pt idx="253">
                  <c:v>1969</c:v>
                </c:pt>
                <c:pt idx="254">
                  <c:v>1969</c:v>
                </c:pt>
                <c:pt idx="255">
                  <c:v>1969</c:v>
                </c:pt>
                <c:pt idx="256">
                  <c:v>1969</c:v>
                </c:pt>
                <c:pt idx="257">
                  <c:v>1969</c:v>
                </c:pt>
                <c:pt idx="258">
                  <c:v>1969</c:v>
                </c:pt>
                <c:pt idx="259">
                  <c:v>1969</c:v>
                </c:pt>
                <c:pt idx="260">
                  <c:v>1969</c:v>
                </c:pt>
                <c:pt idx="261">
                  <c:v>1969</c:v>
                </c:pt>
                <c:pt idx="262">
                  <c:v>1969</c:v>
                </c:pt>
                <c:pt idx="263">
                  <c:v>1969</c:v>
                </c:pt>
                <c:pt idx="264">
                  <c:v>1970</c:v>
                </c:pt>
                <c:pt idx="265">
                  <c:v>1970</c:v>
                </c:pt>
                <c:pt idx="266">
                  <c:v>1970</c:v>
                </c:pt>
                <c:pt idx="267">
                  <c:v>1970</c:v>
                </c:pt>
                <c:pt idx="268">
                  <c:v>1970</c:v>
                </c:pt>
                <c:pt idx="269">
                  <c:v>1970</c:v>
                </c:pt>
                <c:pt idx="270">
                  <c:v>1970</c:v>
                </c:pt>
                <c:pt idx="271">
                  <c:v>1970</c:v>
                </c:pt>
                <c:pt idx="272">
                  <c:v>1970</c:v>
                </c:pt>
                <c:pt idx="273">
                  <c:v>1970</c:v>
                </c:pt>
                <c:pt idx="274">
                  <c:v>1970</c:v>
                </c:pt>
                <c:pt idx="275">
                  <c:v>1970</c:v>
                </c:pt>
                <c:pt idx="276">
                  <c:v>1971</c:v>
                </c:pt>
                <c:pt idx="277">
                  <c:v>1971</c:v>
                </c:pt>
                <c:pt idx="278">
                  <c:v>1971</c:v>
                </c:pt>
                <c:pt idx="279">
                  <c:v>1971</c:v>
                </c:pt>
                <c:pt idx="280">
                  <c:v>1971</c:v>
                </c:pt>
                <c:pt idx="281">
                  <c:v>1971</c:v>
                </c:pt>
                <c:pt idx="282">
                  <c:v>1971</c:v>
                </c:pt>
                <c:pt idx="283">
                  <c:v>1971</c:v>
                </c:pt>
                <c:pt idx="284">
                  <c:v>1971</c:v>
                </c:pt>
                <c:pt idx="285">
                  <c:v>1971</c:v>
                </c:pt>
                <c:pt idx="286">
                  <c:v>1971</c:v>
                </c:pt>
                <c:pt idx="287">
                  <c:v>1971</c:v>
                </c:pt>
                <c:pt idx="288">
                  <c:v>1972</c:v>
                </c:pt>
                <c:pt idx="289">
                  <c:v>1972</c:v>
                </c:pt>
                <c:pt idx="290">
                  <c:v>1972</c:v>
                </c:pt>
                <c:pt idx="291">
                  <c:v>1972</c:v>
                </c:pt>
                <c:pt idx="292">
                  <c:v>1972</c:v>
                </c:pt>
                <c:pt idx="293">
                  <c:v>1972</c:v>
                </c:pt>
                <c:pt idx="294">
                  <c:v>1972</c:v>
                </c:pt>
                <c:pt idx="295">
                  <c:v>1972</c:v>
                </c:pt>
                <c:pt idx="296">
                  <c:v>1972</c:v>
                </c:pt>
                <c:pt idx="297">
                  <c:v>1972</c:v>
                </c:pt>
                <c:pt idx="298">
                  <c:v>1972</c:v>
                </c:pt>
                <c:pt idx="299">
                  <c:v>1972</c:v>
                </c:pt>
                <c:pt idx="300">
                  <c:v>1973</c:v>
                </c:pt>
                <c:pt idx="301">
                  <c:v>1973</c:v>
                </c:pt>
                <c:pt idx="302">
                  <c:v>1973</c:v>
                </c:pt>
                <c:pt idx="303">
                  <c:v>1973</c:v>
                </c:pt>
                <c:pt idx="304">
                  <c:v>1973</c:v>
                </c:pt>
                <c:pt idx="305">
                  <c:v>1973</c:v>
                </c:pt>
                <c:pt idx="306">
                  <c:v>1973</c:v>
                </c:pt>
                <c:pt idx="307">
                  <c:v>1973</c:v>
                </c:pt>
                <c:pt idx="308">
                  <c:v>1973</c:v>
                </c:pt>
                <c:pt idx="309">
                  <c:v>1973</c:v>
                </c:pt>
                <c:pt idx="310">
                  <c:v>1973</c:v>
                </c:pt>
                <c:pt idx="311">
                  <c:v>1973</c:v>
                </c:pt>
                <c:pt idx="312">
                  <c:v>1974</c:v>
                </c:pt>
                <c:pt idx="313">
                  <c:v>1974</c:v>
                </c:pt>
                <c:pt idx="314">
                  <c:v>1974</c:v>
                </c:pt>
                <c:pt idx="315">
                  <c:v>1974</c:v>
                </c:pt>
                <c:pt idx="316">
                  <c:v>1974</c:v>
                </c:pt>
                <c:pt idx="317">
                  <c:v>1974</c:v>
                </c:pt>
                <c:pt idx="318">
                  <c:v>1974</c:v>
                </c:pt>
                <c:pt idx="319">
                  <c:v>1974</c:v>
                </c:pt>
                <c:pt idx="320">
                  <c:v>1974</c:v>
                </c:pt>
                <c:pt idx="321">
                  <c:v>1974</c:v>
                </c:pt>
                <c:pt idx="322">
                  <c:v>1974</c:v>
                </c:pt>
                <c:pt idx="323">
                  <c:v>1974</c:v>
                </c:pt>
                <c:pt idx="324">
                  <c:v>1975</c:v>
                </c:pt>
                <c:pt idx="325">
                  <c:v>1975</c:v>
                </c:pt>
                <c:pt idx="326">
                  <c:v>1975</c:v>
                </c:pt>
                <c:pt idx="327">
                  <c:v>1975</c:v>
                </c:pt>
                <c:pt idx="328">
                  <c:v>1975</c:v>
                </c:pt>
                <c:pt idx="329">
                  <c:v>1975</c:v>
                </c:pt>
                <c:pt idx="330">
                  <c:v>1975</c:v>
                </c:pt>
                <c:pt idx="331">
                  <c:v>1975</c:v>
                </c:pt>
                <c:pt idx="332">
                  <c:v>1975</c:v>
                </c:pt>
                <c:pt idx="333">
                  <c:v>1975</c:v>
                </c:pt>
                <c:pt idx="334">
                  <c:v>1975</c:v>
                </c:pt>
                <c:pt idx="335">
                  <c:v>1975</c:v>
                </c:pt>
                <c:pt idx="336">
                  <c:v>1976</c:v>
                </c:pt>
                <c:pt idx="337">
                  <c:v>1976</c:v>
                </c:pt>
                <c:pt idx="338">
                  <c:v>1976</c:v>
                </c:pt>
                <c:pt idx="339">
                  <c:v>1976</c:v>
                </c:pt>
                <c:pt idx="340">
                  <c:v>1976</c:v>
                </c:pt>
                <c:pt idx="341">
                  <c:v>1976</c:v>
                </c:pt>
                <c:pt idx="342">
                  <c:v>1976</c:v>
                </c:pt>
                <c:pt idx="343">
                  <c:v>1976</c:v>
                </c:pt>
                <c:pt idx="344">
                  <c:v>1976</c:v>
                </c:pt>
                <c:pt idx="345">
                  <c:v>1976</c:v>
                </c:pt>
                <c:pt idx="346">
                  <c:v>1976</c:v>
                </c:pt>
                <c:pt idx="347">
                  <c:v>1976</c:v>
                </c:pt>
                <c:pt idx="348">
                  <c:v>1977</c:v>
                </c:pt>
                <c:pt idx="349">
                  <c:v>1977</c:v>
                </c:pt>
                <c:pt idx="350">
                  <c:v>1977</c:v>
                </c:pt>
                <c:pt idx="351">
                  <c:v>1977</c:v>
                </c:pt>
                <c:pt idx="352">
                  <c:v>1977</c:v>
                </c:pt>
                <c:pt idx="353">
                  <c:v>1977</c:v>
                </c:pt>
                <c:pt idx="354">
                  <c:v>1977</c:v>
                </c:pt>
                <c:pt idx="355">
                  <c:v>1977</c:v>
                </c:pt>
                <c:pt idx="356">
                  <c:v>1977</c:v>
                </c:pt>
                <c:pt idx="357">
                  <c:v>1977</c:v>
                </c:pt>
                <c:pt idx="358">
                  <c:v>1977</c:v>
                </c:pt>
                <c:pt idx="359">
                  <c:v>1977</c:v>
                </c:pt>
                <c:pt idx="360">
                  <c:v>1978</c:v>
                </c:pt>
                <c:pt idx="361">
                  <c:v>1978</c:v>
                </c:pt>
                <c:pt idx="362">
                  <c:v>1978</c:v>
                </c:pt>
                <c:pt idx="363">
                  <c:v>1978</c:v>
                </c:pt>
                <c:pt idx="364">
                  <c:v>1978</c:v>
                </c:pt>
                <c:pt idx="365">
                  <c:v>1978</c:v>
                </c:pt>
                <c:pt idx="366">
                  <c:v>1978</c:v>
                </c:pt>
                <c:pt idx="367">
                  <c:v>1978</c:v>
                </c:pt>
                <c:pt idx="368">
                  <c:v>1978</c:v>
                </c:pt>
                <c:pt idx="369">
                  <c:v>1978</c:v>
                </c:pt>
                <c:pt idx="370">
                  <c:v>1978</c:v>
                </c:pt>
                <c:pt idx="371">
                  <c:v>1978</c:v>
                </c:pt>
                <c:pt idx="372">
                  <c:v>1979</c:v>
                </c:pt>
                <c:pt idx="373">
                  <c:v>1979</c:v>
                </c:pt>
                <c:pt idx="374">
                  <c:v>1979</c:v>
                </c:pt>
                <c:pt idx="375">
                  <c:v>1979</c:v>
                </c:pt>
                <c:pt idx="376">
                  <c:v>1979</c:v>
                </c:pt>
                <c:pt idx="377">
                  <c:v>1979</c:v>
                </c:pt>
                <c:pt idx="378">
                  <c:v>1979</c:v>
                </c:pt>
                <c:pt idx="379">
                  <c:v>1979</c:v>
                </c:pt>
                <c:pt idx="380">
                  <c:v>1979</c:v>
                </c:pt>
                <c:pt idx="381">
                  <c:v>1979</c:v>
                </c:pt>
                <c:pt idx="382">
                  <c:v>1979</c:v>
                </c:pt>
                <c:pt idx="383">
                  <c:v>1979</c:v>
                </c:pt>
                <c:pt idx="384">
                  <c:v>1980</c:v>
                </c:pt>
                <c:pt idx="385">
                  <c:v>1980</c:v>
                </c:pt>
                <c:pt idx="386">
                  <c:v>1980</c:v>
                </c:pt>
                <c:pt idx="387">
                  <c:v>1980</c:v>
                </c:pt>
                <c:pt idx="388">
                  <c:v>1980</c:v>
                </c:pt>
                <c:pt idx="389">
                  <c:v>1980</c:v>
                </c:pt>
                <c:pt idx="390">
                  <c:v>1980</c:v>
                </c:pt>
                <c:pt idx="391">
                  <c:v>1980</c:v>
                </c:pt>
                <c:pt idx="392">
                  <c:v>1980</c:v>
                </c:pt>
                <c:pt idx="393">
                  <c:v>1980</c:v>
                </c:pt>
                <c:pt idx="394">
                  <c:v>1980</c:v>
                </c:pt>
                <c:pt idx="395">
                  <c:v>1980</c:v>
                </c:pt>
                <c:pt idx="396">
                  <c:v>1981</c:v>
                </c:pt>
                <c:pt idx="397">
                  <c:v>1981</c:v>
                </c:pt>
                <c:pt idx="398">
                  <c:v>1981</c:v>
                </c:pt>
                <c:pt idx="399">
                  <c:v>1981</c:v>
                </c:pt>
                <c:pt idx="400">
                  <c:v>1981</c:v>
                </c:pt>
                <c:pt idx="401">
                  <c:v>1981</c:v>
                </c:pt>
                <c:pt idx="402">
                  <c:v>1981</c:v>
                </c:pt>
                <c:pt idx="403">
                  <c:v>1981</c:v>
                </c:pt>
                <c:pt idx="404">
                  <c:v>1981</c:v>
                </c:pt>
                <c:pt idx="405">
                  <c:v>1981</c:v>
                </c:pt>
                <c:pt idx="406">
                  <c:v>1981</c:v>
                </c:pt>
                <c:pt idx="407">
                  <c:v>1981</c:v>
                </c:pt>
                <c:pt idx="408">
                  <c:v>1982</c:v>
                </c:pt>
                <c:pt idx="409">
                  <c:v>1982</c:v>
                </c:pt>
                <c:pt idx="410">
                  <c:v>1982</c:v>
                </c:pt>
                <c:pt idx="411">
                  <c:v>1982</c:v>
                </c:pt>
                <c:pt idx="412">
                  <c:v>1982</c:v>
                </c:pt>
                <c:pt idx="413">
                  <c:v>1982</c:v>
                </c:pt>
                <c:pt idx="414">
                  <c:v>1982</c:v>
                </c:pt>
                <c:pt idx="415">
                  <c:v>1982</c:v>
                </c:pt>
                <c:pt idx="416">
                  <c:v>1982</c:v>
                </c:pt>
                <c:pt idx="417">
                  <c:v>1982</c:v>
                </c:pt>
                <c:pt idx="418">
                  <c:v>1982</c:v>
                </c:pt>
                <c:pt idx="419">
                  <c:v>1982</c:v>
                </c:pt>
                <c:pt idx="420">
                  <c:v>1983</c:v>
                </c:pt>
                <c:pt idx="421">
                  <c:v>1983</c:v>
                </c:pt>
                <c:pt idx="422">
                  <c:v>1983</c:v>
                </c:pt>
                <c:pt idx="423">
                  <c:v>1983</c:v>
                </c:pt>
                <c:pt idx="424">
                  <c:v>1983</c:v>
                </c:pt>
                <c:pt idx="425">
                  <c:v>1983</c:v>
                </c:pt>
                <c:pt idx="426">
                  <c:v>1983</c:v>
                </c:pt>
                <c:pt idx="427">
                  <c:v>1983</c:v>
                </c:pt>
                <c:pt idx="428">
                  <c:v>1983</c:v>
                </c:pt>
                <c:pt idx="429">
                  <c:v>1983</c:v>
                </c:pt>
                <c:pt idx="430">
                  <c:v>1983</c:v>
                </c:pt>
                <c:pt idx="431">
                  <c:v>1983</c:v>
                </c:pt>
                <c:pt idx="432">
                  <c:v>1984</c:v>
                </c:pt>
                <c:pt idx="433">
                  <c:v>1984</c:v>
                </c:pt>
                <c:pt idx="434">
                  <c:v>1984</c:v>
                </c:pt>
                <c:pt idx="435">
                  <c:v>1984</c:v>
                </c:pt>
                <c:pt idx="436">
                  <c:v>1984</c:v>
                </c:pt>
                <c:pt idx="437">
                  <c:v>1984</c:v>
                </c:pt>
                <c:pt idx="438">
                  <c:v>1984</c:v>
                </c:pt>
                <c:pt idx="439">
                  <c:v>1984</c:v>
                </c:pt>
                <c:pt idx="440">
                  <c:v>1984</c:v>
                </c:pt>
                <c:pt idx="441">
                  <c:v>1984</c:v>
                </c:pt>
                <c:pt idx="442">
                  <c:v>1984</c:v>
                </c:pt>
                <c:pt idx="443">
                  <c:v>1984</c:v>
                </c:pt>
                <c:pt idx="444">
                  <c:v>1985</c:v>
                </c:pt>
                <c:pt idx="445">
                  <c:v>1985</c:v>
                </c:pt>
                <c:pt idx="446">
                  <c:v>1985</c:v>
                </c:pt>
                <c:pt idx="447">
                  <c:v>1985</c:v>
                </c:pt>
                <c:pt idx="448">
                  <c:v>1985</c:v>
                </c:pt>
                <c:pt idx="449">
                  <c:v>1985</c:v>
                </c:pt>
                <c:pt idx="450">
                  <c:v>1985</c:v>
                </c:pt>
                <c:pt idx="451">
                  <c:v>1985</c:v>
                </c:pt>
                <c:pt idx="452">
                  <c:v>1985</c:v>
                </c:pt>
                <c:pt idx="453">
                  <c:v>1985</c:v>
                </c:pt>
                <c:pt idx="454">
                  <c:v>1985</c:v>
                </c:pt>
                <c:pt idx="455">
                  <c:v>1985</c:v>
                </c:pt>
                <c:pt idx="456">
                  <c:v>1986</c:v>
                </c:pt>
                <c:pt idx="457">
                  <c:v>1986</c:v>
                </c:pt>
                <c:pt idx="458">
                  <c:v>1986</c:v>
                </c:pt>
                <c:pt idx="459">
                  <c:v>1986</c:v>
                </c:pt>
                <c:pt idx="460">
                  <c:v>1986</c:v>
                </c:pt>
                <c:pt idx="461">
                  <c:v>1986</c:v>
                </c:pt>
                <c:pt idx="462">
                  <c:v>1986</c:v>
                </c:pt>
                <c:pt idx="463">
                  <c:v>1986</c:v>
                </c:pt>
                <c:pt idx="464">
                  <c:v>1986</c:v>
                </c:pt>
                <c:pt idx="465">
                  <c:v>1986</c:v>
                </c:pt>
                <c:pt idx="466">
                  <c:v>1986</c:v>
                </c:pt>
                <c:pt idx="467">
                  <c:v>1986</c:v>
                </c:pt>
                <c:pt idx="468">
                  <c:v>1987</c:v>
                </c:pt>
                <c:pt idx="469">
                  <c:v>1987</c:v>
                </c:pt>
                <c:pt idx="470">
                  <c:v>1987</c:v>
                </c:pt>
                <c:pt idx="471">
                  <c:v>1987</c:v>
                </c:pt>
                <c:pt idx="472">
                  <c:v>1987</c:v>
                </c:pt>
                <c:pt idx="473">
                  <c:v>1987</c:v>
                </c:pt>
                <c:pt idx="474">
                  <c:v>1987</c:v>
                </c:pt>
                <c:pt idx="475">
                  <c:v>1987</c:v>
                </c:pt>
                <c:pt idx="476">
                  <c:v>1987</c:v>
                </c:pt>
                <c:pt idx="477">
                  <c:v>1987</c:v>
                </c:pt>
                <c:pt idx="478">
                  <c:v>1987</c:v>
                </c:pt>
                <c:pt idx="479">
                  <c:v>1987</c:v>
                </c:pt>
                <c:pt idx="480">
                  <c:v>1988</c:v>
                </c:pt>
                <c:pt idx="481">
                  <c:v>1988</c:v>
                </c:pt>
                <c:pt idx="482">
                  <c:v>1988</c:v>
                </c:pt>
                <c:pt idx="483">
                  <c:v>1988</c:v>
                </c:pt>
                <c:pt idx="484">
                  <c:v>1988</c:v>
                </c:pt>
                <c:pt idx="485">
                  <c:v>1988</c:v>
                </c:pt>
                <c:pt idx="486">
                  <c:v>1988</c:v>
                </c:pt>
                <c:pt idx="487">
                  <c:v>1988</c:v>
                </c:pt>
                <c:pt idx="488">
                  <c:v>1988</c:v>
                </c:pt>
                <c:pt idx="489">
                  <c:v>1988</c:v>
                </c:pt>
                <c:pt idx="490">
                  <c:v>1988</c:v>
                </c:pt>
                <c:pt idx="491">
                  <c:v>1988</c:v>
                </c:pt>
                <c:pt idx="492">
                  <c:v>1989</c:v>
                </c:pt>
                <c:pt idx="493">
                  <c:v>1989</c:v>
                </c:pt>
                <c:pt idx="494">
                  <c:v>1989</c:v>
                </c:pt>
                <c:pt idx="495">
                  <c:v>1989</c:v>
                </c:pt>
                <c:pt idx="496">
                  <c:v>1989</c:v>
                </c:pt>
                <c:pt idx="497">
                  <c:v>1989</c:v>
                </c:pt>
                <c:pt idx="498">
                  <c:v>1989</c:v>
                </c:pt>
                <c:pt idx="499">
                  <c:v>1989</c:v>
                </c:pt>
                <c:pt idx="500">
                  <c:v>1989</c:v>
                </c:pt>
                <c:pt idx="501">
                  <c:v>1989</c:v>
                </c:pt>
                <c:pt idx="502">
                  <c:v>1989</c:v>
                </c:pt>
                <c:pt idx="503">
                  <c:v>1989</c:v>
                </c:pt>
                <c:pt idx="504">
                  <c:v>1990</c:v>
                </c:pt>
                <c:pt idx="505">
                  <c:v>1990</c:v>
                </c:pt>
                <c:pt idx="506">
                  <c:v>1990</c:v>
                </c:pt>
                <c:pt idx="507">
                  <c:v>1990</c:v>
                </c:pt>
                <c:pt idx="508">
                  <c:v>1990</c:v>
                </c:pt>
                <c:pt idx="509">
                  <c:v>1990</c:v>
                </c:pt>
                <c:pt idx="510">
                  <c:v>1990</c:v>
                </c:pt>
                <c:pt idx="511">
                  <c:v>1990</c:v>
                </c:pt>
                <c:pt idx="512">
                  <c:v>1990</c:v>
                </c:pt>
                <c:pt idx="513">
                  <c:v>1990</c:v>
                </c:pt>
                <c:pt idx="514">
                  <c:v>1990</c:v>
                </c:pt>
                <c:pt idx="515">
                  <c:v>1990</c:v>
                </c:pt>
                <c:pt idx="516">
                  <c:v>1991</c:v>
                </c:pt>
                <c:pt idx="517">
                  <c:v>1991</c:v>
                </c:pt>
                <c:pt idx="518">
                  <c:v>1991</c:v>
                </c:pt>
                <c:pt idx="519">
                  <c:v>1991</c:v>
                </c:pt>
                <c:pt idx="520">
                  <c:v>1991</c:v>
                </c:pt>
                <c:pt idx="521">
                  <c:v>1991</c:v>
                </c:pt>
                <c:pt idx="522">
                  <c:v>1991</c:v>
                </c:pt>
                <c:pt idx="523">
                  <c:v>1991</c:v>
                </c:pt>
                <c:pt idx="524">
                  <c:v>1991</c:v>
                </c:pt>
                <c:pt idx="525">
                  <c:v>1991</c:v>
                </c:pt>
                <c:pt idx="526">
                  <c:v>1991</c:v>
                </c:pt>
                <c:pt idx="527">
                  <c:v>1991</c:v>
                </c:pt>
                <c:pt idx="528">
                  <c:v>1992</c:v>
                </c:pt>
                <c:pt idx="529">
                  <c:v>1992</c:v>
                </c:pt>
                <c:pt idx="530">
                  <c:v>1992</c:v>
                </c:pt>
                <c:pt idx="531">
                  <c:v>1992</c:v>
                </c:pt>
                <c:pt idx="532">
                  <c:v>1992</c:v>
                </c:pt>
                <c:pt idx="533">
                  <c:v>1992</c:v>
                </c:pt>
                <c:pt idx="534">
                  <c:v>1992</c:v>
                </c:pt>
                <c:pt idx="535">
                  <c:v>1992</c:v>
                </c:pt>
                <c:pt idx="536">
                  <c:v>1992</c:v>
                </c:pt>
                <c:pt idx="537">
                  <c:v>1992</c:v>
                </c:pt>
                <c:pt idx="538">
                  <c:v>1992</c:v>
                </c:pt>
                <c:pt idx="539">
                  <c:v>1992</c:v>
                </c:pt>
                <c:pt idx="540">
                  <c:v>1993</c:v>
                </c:pt>
                <c:pt idx="541">
                  <c:v>1993</c:v>
                </c:pt>
                <c:pt idx="542">
                  <c:v>1993</c:v>
                </c:pt>
                <c:pt idx="543">
                  <c:v>1993</c:v>
                </c:pt>
                <c:pt idx="544">
                  <c:v>1993</c:v>
                </c:pt>
                <c:pt idx="545">
                  <c:v>1993</c:v>
                </c:pt>
                <c:pt idx="546">
                  <c:v>1993</c:v>
                </c:pt>
                <c:pt idx="547">
                  <c:v>1993</c:v>
                </c:pt>
                <c:pt idx="548">
                  <c:v>1993</c:v>
                </c:pt>
                <c:pt idx="549">
                  <c:v>1993</c:v>
                </c:pt>
                <c:pt idx="550">
                  <c:v>1993</c:v>
                </c:pt>
                <c:pt idx="551">
                  <c:v>1993</c:v>
                </c:pt>
                <c:pt idx="552">
                  <c:v>1994</c:v>
                </c:pt>
                <c:pt idx="553">
                  <c:v>1994</c:v>
                </c:pt>
                <c:pt idx="554">
                  <c:v>1994</c:v>
                </c:pt>
                <c:pt idx="555">
                  <c:v>1994</c:v>
                </c:pt>
                <c:pt idx="556">
                  <c:v>1994</c:v>
                </c:pt>
                <c:pt idx="557">
                  <c:v>1994</c:v>
                </c:pt>
                <c:pt idx="558">
                  <c:v>1994</c:v>
                </c:pt>
                <c:pt idx="559">
                  <c:v>1994</c:v>
                </c:pt>
                <c:pt idx="560">
                  <c:v>1994</c:v>
                </c:pt>
                <c:pt idx="561">
                  <c:v>1994</c:v>
                </c:pt>
                <c:pt idx="562">
                  <c:v>1994</c:v>
                </c:pt>
                <c:pt idx="563">
                  <c:v>1994</c:v>
                </c:pt>
                <c:pt idx="564">
                  <c:v>1995</c:v>
                </c:pt>
                <c:pt idx="565">
                  <c:v>1995</c:v>
                </c:pt>
                <c:pt idx="566">
                  <c:v>1995</c:v>
                </c:pt>
                <c:pt idx="567">
                  <c:v>1995</c:v>
                </c:pt>
                <c:pt idx="568">
                  <c:v>1995</c:v>
                </c:pt>
                <c:pt idx="569">
                  <c:v>1995</c:v>
                </c:pt>
                <c:pt idx="570">
                  <c:v>1995</c:v>
                </c:pt>
                <c:pt idx="571">
                  <c:v>1995</c:v>
                </c:pt>
                <c:pt idx="572">
                  <c:v>1995</c:v>
                </c:pt>
                <c:pt idx="573">
                  <c:v>1995</c:v>
                </c:pt>
                <c:pt idx="574">
                  <c:v>1995</c:v>
                </c:pt>
                <c:pt idx="575">
                  <c:v>1995</c:v>
                </c:pt>
                <c:pt idx="576">
                  <c:v>1996</c:v>
                </c:pt>
                <c:pt idx="577">
                  <c:v>1996</c:v>
                </c:pt>
                <c:pt idx="578">
                  <c:v>1996</c:v>
                </c:pt>
                <c:pt idx="579">
                  <c:v>1996</c:v>
                </c:pt>
                <c:pt idx="580">
                  <c:v>1996</c:v>
                </c:pt>
                <c:pt idx="581">
                  <c:v>1996</c:v>
                </c:pt>
                <c:pt idx="582">
                  <c:v>1996</c:v>
                </c:pt>
                <c:pt idx="583">
                  <c:v>1996</c:v>
                </c:pt>
                <c:pt idx="584">
                  <c:v>1996</c:v>
                </c:pt>
                <c:pt idx="585">
                  <c:v>1996</c:v>
                </c:pt>
                <c:pt idx="586">
                  <c:v>1996</c:v>
                </c:pt>
                <c:pt idx="587">
                  <c:v>1996</c:v>
                </c:pt>
                <c:pt idx="588">
                  <c:v>1997</c:v>
                </c:pt>
                <c:pt idx="589">
                  <c:v>1997</c:v>
                </c:pt>
                <c:pt idx="590">
                  <c:v>1997</c:v>
                </c:pt>
                <c:pt idx="591">
                  <c:v>1997</c:v>
                </c:pt>
                <c:pt idx="592">
                  <c:v>1997</c:v>
                </c:pt>
                <c:pt idx="593">
                  <c:v>1997</c:v>
                </c:pt>
                <c:pt idx="594">
                  <c:v>1997</c:v>
                </c:pt>
                <c:pt idx="595">
                  <c:v>1997</c:v>
                </c:pt>
                <c:pt idx="596">
                  <c:v>1997</c:v>
                </c:pt>
                <c:pt idx="597">
                  <c:v>1997</c:v>
                </c:pt>
                <c:pt idx="598">
                  <c:v>1997</c:v>
                </c:pt>
                <c:pt idx="599">
                  <c:v>1997</c:v>
                </c:pt>
                <c:pt idx="600">
                  <c:v>1998</c:v>
                </c:pt>
                <c:pt idx="601">
                  <c:v>1998</c:v>
                </c:pt>
                <c:pt idx="602">
                  <c:v>1998</c:v>
                </c:pt>
                <c:pt idx="603">
                  <c:v>1998</c:v>
                </c:pt>
                <c:pt idx="604">
                  <c:v>1998</c:v>
                </c:pt>
                <c:pt idx="605">
                  <c:v>1998</c:v>
                </c:pt>
                <c:pt idx="606">
                  <c:v>1998</c:v>
                </c:pt>
                <c:pt idx="607">
                  <c:v>1998</c:v>
                </c:pt>
                <c:pt idx="608">
                  <c:v>1998</c:v>
                </c:pt>
                <c:pt idx="609">
                  <c:v>1998</c:v>
                </c:pt>
                <c:pt idx="610">
                  <c:v>1998</c:v>
                </c:pt>
                <c:pt idx="611">
                  <c:v>1998</c:v>
                </c:pt>
                <c:pt idx="612">
                  <c:v>1999</c:v>
                </c:pt>
                <c:pt idx="613">
                  <c:v>1999</c:v>
                </c:pt>
                <c:pt idx="614">
                  <c:v>1999</c:v>
                </c:pt>
                <c:pt idx="615">
                  <c:v>1999</c:v>
                </c:pt>
                <c:pt idx="616">
                  <c:v>1999</c:v>
                </c:pt>
                <c:pt idx="617">
                  <c:v>1999</c:v>
                </c:pt>
                <c:pt idx="618">
                  <c:v>1999</c:v>
                </c:pt>
                <c:pt idx="619">
                  <c:v>1999</c:v>
                </c:pt>
                <c:pt idx="620">
                  <c:v>1999</c:v>
                </c:pt>
                <c:pt idx="621">
                  <c:v>1999</c:v>
                </c:pt>
                <c:pt idx="622">
                  <c:v>1999</c:v>
                </c:pt>
                <c:pt idx="623">
                  <c:v>1999</c:v>
                </c:pt>
                <c:pt idx="624">
                  <c:v>2000</c:v>
                </c:pt>
                <c:pt idx="625">
                  <c:v>2000</c:v>
                </c:pt>
                <c:pt idx="626">
                  <c:v>2000</c:v>
                </c:pt>
                <c:pt idx="627">
                  <c:v>2000</c:v>
                </c:pt>
                <c:pt idx="628">
                  <c:v>2000</c:v>
                </c:pt>
                <c:pt idx="629">
                  <c:v>2000</c:v>
                </c:pt>
                <c:pt idx="630">
                  <c:v>2000</c:v>
                </c:pt>
                <c:pt idx="631">
                  <c:v>2000</c:v>
                </c:pt>
                <c:pt idx="632">
                  <c:v>2000</c:v>
                </c:pt>
                <c:pt idx="633">
                  <c:v>2000</c:v>
                </c:pt>
                <c:pt idx="634">
                  <c:v>2000</c:v>
                </c:pt>
                <c:pt idx="635">
                  <c:v>2000</c:v>
                </c:pt>
                <c:pt idx="636">
                  <c:v>2001</c:v>
                </c:pt>
                <c:pt idx="637">
                  <c:v>2001</c:v>
                </c:pt>
                <c:pt idx="638">
                  <c:v>2001</c:v>
                </c:pt>
                <c:pt idx="639">
                  <c:v>2001</c:v>
                </c:pt>
                <c:pt idx="640">
                  <c:v>2001</c:v>
                </c:pt>
                <c:pt idx="641">
                  <c:v>2001</c:v>
                </c:pt>
                <c:pt idx="642">
                  <c:v>2001</c:v>
                </c:pt>
                <c:pt idx="643">
                  <c:v>2001</c:v>
                </c:pt>
                <c:pt idx="644">
                  <c:v>2001</c:v>
                </c:pt>
                <c:pt idx="645">
                  <c:v>2001</c:v>
                </c:pt>
                <c:pt idx="646">
                  <c:v>2001</c:v>
                </c:pt>
                <c:pt idx="647">
                  <c:v>2001</c:v>
                </c:pt>
                <c:pt idx="648">
                  <c:v>2002</c:v>
                </c:pt>
                <c:pt idx="649">
                  <c:v>2002</c:v>
                </c:pt>
                <c:pt idx="650">
                  <c:v>2002</c:v>
                </c:pt>
                <c:pt idx="651">
                  <c:v>2002</c:v>
                </c:pt>
                <c:pt idx="652">
                  <c:v>2002</c:v>
                </c:pt>
                <c:pt idx="653">
                  <c:v>2002</c:v>
                </c:pt>
                <c:pt idx="654">
                  <c:v>2002</c:v>
                </c:pt>
                <c:pt idx="655">
                  <c:v>2002</c:v>
                </c:pt>
                <c:pt idx="656">
                  <c:v>2002</c:v>
                </c:pt>
                <c:pt idx="657">
                  <c:v>2002</c:v>
                </c:pt>
                <c:pt idx="658">
                  <c:v>2002</c:v>
                </c:pt>
                <c:pt idx="659">
                  <c:v>2002</c:v>
                </c:pt>
                <c:pt idx="660">
                  <c:v>2003</c:v>
                </c:pt>
                <c:pt idx="661">
                  <c:v>2003</c:v>
                </c:pt>
                <c:pt idx="662">
                  <c:v>2003</c:v>
                </c:pt>
                <c:pt idx="663">
                  <c:v>2003</c:v>
                </c:pt>
                <c:pt idx="664">
                  <c:v>2003</c:v>
                </c:pt>
                <c:pt idx="665">
                  <c:v>2003</c:v>
                </c:pt>
                <c:pt idx="666">
                  <c:v>2003</c:v>
                </c:pt>
                <c:pt idx="667">
                  <c:v>2003</c:v>
                </c:pt>
                <c:pt idx="668">
                  <c:v>2003</c:v>
                </c:pt>
                <c:pt idx="669">
                  <c:v>2003</c:v>
                </c:pt>
                <c:pt idx="670">
                  <c:v>2003</c:v>
                </c:pt>
                <c:pt idx="671">
                  <c:v>2003</c:v>
                </c:pt>
                <c:pt idx="672">
                  <c:v>2004</c:v>
                </c:pt>
                <c:pt idx="673">
                  <c:v>2004</c:v>
                </c:pt>
                <c:pt idx="674">
                  <c:v>2004</c:v>
                </c:pt>
                <c:pt idx="675">
                  <c:v>2004</c:v>
                </c:pt>
                <c:pt idx="676">
                  <c:v>2004</c:v>
                </c:pt>
                <c:pt idx="677">
                  <c:v>2004</c:v>
                </c:pt>
                <c:pt idx="678">
                  <c:v>2004</c:v>
                </c:pt>
                <c:pt idx="679">
                  <c:v>2004</c:v>
                </c:pt>
                <c:pt idx="680">
                  <c:v>2004</c:v>
                </c:pt>
                <c:pt idx="681">
                  <c:v>2004</c:v>
                </c:pt>
                <c:pt idx="682">
                  <c:v>2004</c:v>
                </c:pt>
                <c:pt idx="683">
                  <c:v>2004</c:v>
                </c:pt>
                <c:pt idx="684">
                  <c:v>2005</c:v>
                </c:pt>
                <c:pt idx="685">
                  <c:v>2005</c:v>
                </c:pt>
                <c:pt idx="686">
                  <c:v>2005</c:v>
                </c:pt>
                <c:pt idx="687">
                  <c:v>2005</c:v>
                </c:pt>
                <c:pt idx="688">
                  <c:v>2005</c:v>
                </c:pt>
                <c:pt idx="689">
                  <c:v>2005</c:v>
                </c:pt>
                <c:pt idx="690">
                  <c:v>2005</c:v>
                </c:pt>
                <c:pt idx="691">
                  <c:v>2005</c:v>
                </c:pt>
                <c:pt idx="692">
                  <c:v>2005</c:v>
                </c:pt>
                <c:pt idx="693">
                  <c:v>2005</c:v>
                </c:pt>
                <c:pt idx="694">
                  <c:v>2005</c:v>
                </c:pt>
                <c:pt idx="695">
                  <c:v>2005</c:v>
                </c:pt>
                <c:pt idx="696">
                  <c:v>2006</c:v>
                </c:pt>
                <c:pt idx="697">
                  <c:v>2006</c:v>
                </c:pt>
                <c:pt idx="698">
                  <c:v>2006</c:v>
                </c:pt>
                <c:pt idx="699">
                  <c:v>2006</c:v>
                </c:pt>
                <c:pt idx="700">
                  <c:v>2006</c:v>
                </c:pt>
                <c:pt idx="701">
                  <c:v>2006</c:v>
                </c:pt>
                <c:pt idx="702">
                  <c:v>2006</c:v>
                </c:pt>
                <c:pt idx="703">
                  <c:v>2006</c:v>
                </c:pt>
                <c:pt idx="704">
                  <c:v>2006</c:v>
                </c:pt>
                <c:pt idx="705">
                  <c:v>2006</c:v>
                </c:pt>
                <c:pt idx="706">
                  <c:v>2006</c:v>
                </c:pt>
                <c:pt idx="707">
                  <c:v>2006</c:v>
                </c:pt>
                <c:pt idx="708">
                  <c:v>2007</c:v>
                </c:pt>
                <c:pt idx="709">
                  <c:v>2007</c:v>
                </c:pt>
                <c:pt idx="710">
                  <c:v>2007</c:v>
                </c:pt>
                <c:pt idx="711">
                  <c:v>2007</c:v>
                </c:pt>
                <c:pt idx="712">
                  <c:v>2007</c:v>
                </c:pt>
                <c:pt idx="713">
                  <c:v>2007</c:v>
                </c:pt>
                <c:pt idx="714">
                  <c:v>2007</c:v>
                </c:pt>
                <c:pt idx="715">
                  <c:v>2007</c:v>
                </c:pt>
                <c:pt idx="716">
                  <c:v>2007</c:v>
                </c:pt>
                <c:pt idx="717">
                  <c:v>2007</c:v>
                </c:pt>
                <c:pt idx="718">
                  <c:v>2007</c:v>
                </c:pt>
                <c:pt idx="719">
                  <c:v>2007</c:v>
                </c:pt>
                <c:pt idx="720">
                  <c:v>2008</c:v>
                </c:pt>
                <c:pt idx="721">
                  <c:v>2008</c:v>
                </c:pt>
                <c:pt idx="722">
                  <c:v>2008</c:v>
                </c:pt>
                <c:pt idx="723">
                  <c:v>2008</c:v>
                </c:pt>
                <c:pt idx="724">
                  <c:v>2008</c:v>
                </c:pt>
                <c:pt idx="725">
                  <c:v>2008</c:v>
                </c:pt>
                <c:pt idx="726">
                  <c:v>2008</c:v>
                </c:pt>
                <c:pt idx="727">
                  <c:v>2008</c:v>
                </c:pt>
                <c:pt idx="728">
                  <c:v>2008</c:v>
                </c:pt>
                <c:pt idx="729">
                  <c:v>2008</c:v>
                </c:pt>
                <c:pt idx="730">
                  <c:v>2008</c:v>
                </c:pt>
                <c:pt idx="731">
                  <c:v>2008</c:v>
                </c:pt>
                <c:pt idx="732">
                  <c:v>2009</c:v>
                </c:pt>
                <c:pt idx="733">
                  <c:v>2009</c:v>
                </c:pt>
                <c:pt idx="734">
                  <c:v>2009</c:v>
                </c:pt>
                <c:pt idx="735">
                  <c:v>2009</c:v>
                </c:pt>
                <c:pt idx="736">
                  <c:v>2009</c:v>
                </c:pt>
                <c:pt idx="737">
                  <c:v>2009</c:v>
                </c:pt>
                <c:pt idx="738">
                  <c:v>2009</c:v>
                </c:pt>
                <c:pt idx="739">
                  <c:v>2009</c:v>
                </c:pt>
                <c:pt idx="740">
                  <c:v>2009</c:v>
                </c:pt>
                <c:pt idx="741">
                  <c:v>2009</c:v>
                </c:pt>
                <c:pt idx="742">
                  <c:v>2009</c:v>
                </c:pt>
                <c:pt idx="743">
                  <c:v>2009</c:v>
                </c:pt>
                <c:pt idx="744">
                  <c:v>2010</c:v>
                </c:pt>
                <c:pt idx="745">
                  <c:v>2010</c:v>
                </c:pt>
                <c:pt idx="746">
                  <c:v>2010</c:v>
                </c:pt>
                <c:pt idx="747">
                  <c:v>2010</c:v>
                </c:pt>
                <c:pt idx="748">
                  <c:v>2010</c:v>
                </c:pt>
                <c:pt idx="749">
                  <c:v>2010</c:v>
                </c:pt>
                <c:pt idx="750">
                  <c:v>2010</c:v>
                </c:pt>
                <c:pt idx="751">
                  <c:v>2010</c:v>
                </c:pt>
                <c:pt idx="752">
                  <c:v>2010</c:v>
                </c:pt>
                <c:pt idx="753">
                  <c:v>2010</c:v>
                </c:pt>
                <c:pt idx="754">
                  <c:v>2010</c:v>
                </c:pt>
                <c:pt idx="755">
                  <c:v>2010</c:v>
                </c:pt>
                <c:pt idx="756">
                  <c:v>2011</c:v>
                </c:pt>
                <c:pt idx="757">
                  <c:v>2011</c:v>
                </c:pt>
                <c:pt idx="758">
                  <c:v>2011</c:v>
                </c:pt>
                <c:pt idx="759">
                  <c:v>2011</c:v>
                </c:pt>
                <c:pt idx="760">
                  <c:v>2011</c:v>
                </c:pt>
                <c:pt idx="761">
                  <c:v>2011</c:v>
                </c:pt>
                <c:pt idx="762">
                  <c:v>2011</c:v>
                </c:pt>
                <c:pt idx="763">
                  <c:v>2011</c:v>
                </c:pt>
                <c:pt idx="764">
                  <c:v>2011</c:v>
                </c:pt>
                <c:pt idx="765">
                  <c:v>2011</c:v>
                </c:pt>
                <c:pt idx="766">
                  <c:v>2011</c:v>
                </c:pt>
                <c:pt idx="767">
                  <c:v>2011</c:v>
                </c:pt>
                <c:pt idx="768">
                  <c:v>2012</c:v>
                </c:pt>
                <c:pt idx="769">
                  <c:v>2012</c:v>
                </c:pt>
                <c:pt idx="770">
                  <c:v>2012</c:v>
                </c:pt>
                <c:pt idx="771">
                  <c:v>2012</c:v>
                </c:pt>
                <c:pt idx="772">
                  <c:v>2012</c:v>
                </c:pt>
                <c:pt idx="773">
                  <c:v>2012</c:v>
                </c:pt>
                <c:pt idx="774">
                  <c:v>2012</c:v>
                </c:pt>
                <c:pt idx="775">
                  <c:v>2012</c:v>
                </c:pt>
                <c:pt idx="776">
                  <c:v>2012</c:v>
                </c:pt>
                <c:pt idx="777">
                  <c:v>2012</c:v>
                </c:pt>
                <c:pt idx="778">
                  <c:v>2012</c:v>
                </c:pt>
                <c:pt idx="779">
                  <c:v>2012</c:v>
                </c:pt>
                <c:pt idx="780">
                  <c:v>2013</c:v>
                </c:pt>
                <c:pt idx="781">
                  <c:v>2013</c:v>
                </c:pt>
                <c:pt idx="782">
                  <c:v>2013</c:v>
                </c:pt>
                <c:pt idx="783">
                  <c:v>2013</c:v>
                </c:pt>
                <c:pt idx="784">
                  <c:v>2013</c:v>
                </c:pt>
                <c:pt idx="785">
                  <c:v>2013</c:v>
                </c:pt>
                <c:pt idx="786">
                  <c:v>2013</c:v>
                </c:pt>
                <c:pt idx="787">
                  <c:v>2013</c:v>
                </c:pt>
                <c:pt idx="788">
                  <c:v>2013</c:v>
                </c:pt>
                <c:pt idx="789">
                  <c:v>2013</c:v>
                </c:pt>
                <c:pt idx="790">
                  <c:v>2013</c:v>
                </c:pt>
                <c:pt idx="791">
                  <c:v>2013</c:v>
                </c:pt>
                <c:pt idx="792">
                  <c:v>2014</c:v>
                </c:pt>
                <c:pt idx="793">
                  <c:v>2014</c:v>
                </c:pt>
                <c:pt idx="794">
                  <c:v>2014</c:v>
                </c:pt>
                <c:pt idx="795">
                  <c:v>2014</c:v>
                </c:pt>
                <c:pt idx="796">
                  <c:v>2014</c:v>
                </c:pt>
                <c:pt idx="797">
                  <c:v>2014</c:v>
                </c:pt>
                <c:pt idx="798">
                  <c:v>2014</c:v>
                </c:pt>
                <c:pt idx="799">
                  <c:v>2014</c:v>
                </c:pt>
                <c:pt idx="800">
                  <c:v>2014</c:v>
                </c:pt>
                <c:pt idx="801">
                  <c:v>2014</c:v>
                </c:pt>
                <c:pt idx="802">
                  <c:v>2014</c:v>
                </c:pt>
                <c:pt idx="803">
                  <c:v>2014</c:v>
                </c:pt>
                <c:pt idx="804">
                  <c:v>2015</c:v>
                </c:pt>
                <c:pt idx="805">
                  <c:v>2015</c:v>
                </c:pt>
                <c:pt idx="806">
                  <c:v>2015</c:v>
                </c:pt>
                <c:pt idx="807">
                  <c:v>2015</c:v>
                </c:pt>
                <c:pt idx="808">
                  <c:v>2015</c:v>
                </c:pt>
                <c:pt idx="809">
                  <c:v>2015</c:v>
                </c:pt>
                <c:pt idx="810">
                  <c:v>2015</c:v>
                </c:pt>
                <c:pt idx="811">
                  <c:v>2015</c:v>
                </c:pt>
                <c:pt idx="812">
                  <c:v>2015</c:v>
                </c:pt>
                <c:pt idx="813">
                  <c:v>2015</c:v>
                </c:pt>
                <c:pt idx="814">
                  <c:v>2015</c:v>
                </c:pt>
                <c:pt idx="815">
                  <c:v>2015</c:v>
                </c:pt>
                <c:pt idx="816">
                  <c:v>2016</c:v>
                </c:pt>
                <c:pt idx="817">
                  <c:v>2016</c:v>
                </c:pt>
                <c:pt idx="818">
                  <c:v>2016</c:v>
                </c:pt>
                <c:pt idx="819">
                  <c:v>2016</c:v>
                </c:pt>
                <c:pt idx="820">
                  <c:v>2016</c:v>
                </c:pt>
                <c:pt idx="821">
                  <c:v>2016</c:v>
                </c:pt>
              </c:numCache>
            </c:numRef>
          </c:cat>
          <c:val>
            <c:numRef>
              <c:f>Sheet1!$B$2:$B$823</c:f>
              <c:numCache>
                <c:formatCode>General</c:formatCode>
                <c:ptCount val="822"/>
                <c:pt idx="0">
                  <c:v>58.6</c:v>
                </c:pt>
                <c:pt idx="1">
                  <c:v>58.9</c:v>
                </c:pt>
                <c:pt idx="2">
                  <c:v>58.5</c:v>
                </c:pt>
                <c:pt idx="3">
                  <c:v>59</c:v>
                </c:pt>
                <c:pt idx="4">
                  <c:v>58.3</c:v>
                </c:pt>
                <c:pt idx="5">
                  <c:v>59.2</c:v>
                </c:pt>
                <c:pt idx="6">
                  <c:v>59.3</c:v>
                </c:pt>
                <c:pt idx="7">
                  <c:v>58.9</c:v>
                </c:pt>
                <c:pt idx="8">
                  <c:v>58.9</c:v>
                </c:pt>
                <c:pt idx="9">
                  <c:v>58.7</c:v>
                </c:pt>
                <c:pt idx="10">
                  <c:v>58.7</c:v>
                </c:pt>
                <c:pt idx="11">
                  <c:v>59.1</c:v>
                </c:pt>
                <c:pt idx="12">
                  <c:v>58.7</c:v>
                </c:pt>
                <c:pt idx="13">
                  <c:v>59</c:v>
                </c:pt>
                <c:pt idx="14">
                  <c:v>58.9</c:v>
                </c:pt>
                <c:pt idx="15">
                  <c:v>58.8</c:v>
                </c:pt>
                <c:pt idx="16">
                  <c:v>59</c:v>
                </c:pt>
                <c:pt idx="17">
                  <c:v>58.6</c:v>
                </c:pt>
                <c:pt idx="18">
                  <c:v>58.9</c:v>
                </c:pt>
                <c:pt idx="19">
                  <c:v>59.2</c:v>
                </c:pt>
                <c:pt idx="20">
                  <c:v>59.1</c:v>
                </c:pt>
                <c:pt idx="21">
                  <c:v>59.6</c:v>
                </c:pt>
                <c:pt idx="22">
                  <c:v>59.4</c:v>
                </c:pt>
                <c:pt idx="23">
                  <c:v>59.2</c:v>
                </c:pt>
                <c:pt idx="24">
                  <c:v>58.9</c:v>
                </c:pt>
                <c:pt idx="25">
                  <c:v>58.9</c:v>
                </c:pt>
                <c:pt idx="26">
                  <c:v>58.8</c:v>
                </c:pt>
                <c:pt idx="27">
                  <c:v>59.2</c:v>
                </c:pt>
                <c:pt idx="28">
                  <c:v>59.1</c:v>
                </c:pt>
                <c:pt idx="29">
                  <c:v>59.4</c:v>
                </c:pt>
                <c:pt idx="30">
                  <c:v>59.1</c:v>
                </c:pt>
                <c:pt idx="31">
                  <c:v>59.5</c:v>
                </c:pt>
                <c:pt idx="32">
                  <c:v>59.2</c:v>
                </c:pt>
                <c:pt idx="33">
                  <c:v>59.4</c:v>
                </c:pt>
                <c:pt idx="34">
                  <c:v>59.3</c:v>
                </c:pt>
                <c:pt idx="35">
                  <c:v>59.2</c:v>
                </c:pt>
                <c:pt idx="36">
                  <c:v>59.1</c:v>
                </c:pt>
                <c:pt idx="37">
                  <c:v>59.1</c:v>
                </c:pt>
                <c:pt idx="38">
                  <c:v>59.8</c:v>
                </c:pt>
                <c:pt idx="39">
                  <c:v>59.1</c:v>
                </c:pt>
                <c:pt idx="40">
                  <c:v>59.4</c:v>
                </c:pt>
                <c:pt idx="41">
                  <c:v>59</c:v>
                </c:pt>
                <c:pt idx="42">
                  <c:v>59.4</c:v>
                </c:pt>
                <c:pt idx="43">
                  <c:v>59.2</c:v>
                </c:pt>
                <c:pt idx="44">
                  <c:v>59.1</c:v>
                </c:pt>
                <c:pt idx="45">
                  <c:v>59.4</c:v>
                </c:pt>
                <c:pt idx="46">
                  <c:v>59.2</c:v>
                </c:pt>
                <c:pt idx="47">
                  <c:v>59.6</c:v>
                </c:pt>
                <c:pt idx="48">
                  <c:v>59.5</c:v>
                </c:pt>
                <c:pt idx="49">
                  <c:v>59.5</c:v>
                </c:pt>
                <c:pt idx="50">
                  <c:v>58.9</c:v>
                </c:pt>
                <c:pt idx="51">
                  <c:v>58.8</c:v>
                </c:pt>
                <c:pt idx="52">
                  <c:v>59.1</c:v>
                </c:pt>
                <c:pt idx="53">
                  <c:v>59.1</c:v>
                </c:pt>
                <c:pt idx="54">
                  <c:v>58.9</c:v>
                </c:pt>
                <c:pt idx="55">
                  <c:v>58.7</c:v>
                </c:pt>
                <c:pt idx="56">
                  <c:v>59.2</c:v>
                </c:pt>
                <c:pt idx="57">
                  <c:v>58.7</c:v>
                </c:pt>
                <c:pt idx="58">
                  <c:v>59.1</c:v>
                </c:pt>
                <c:pt idx="59">
                  <c:v>59.2</c:v>
                </c:pt>
                <c:pt idx="60">
                  <c:v>59.5</c:v>
                </c:pt>
                <c:pt idx="61">
                  <c:v>59.5</c:v>
                </c:pt>
                <c:pt idx="62">
                  <c:v>59.6</c:v>
                </c:pt>
                <c:pt idx="63">
                  <c:v>59.1</c:v>
                </c:pt>
                <c:pt idx="64">
                  <c:v>58.6</c:v>
                </c:pt>
                <c:pt idx="65">
                  <c:v>58.9</c:v>
                </c:pt>
                <c:pt idx="66">
                  <c:v>58.9</c:v>
                </c:pt>
                <c:pt idx="67">
                  <c:v>58.6</c:v>
                </c:pt>
                <c:pt idx="68">
                  <c:v>58.5</c:v>
                </c:pt>
                <c:pt idx="69">
                  <c:v>58.5</c:v>
                </c:pt>
                <c:pt idx="70">
                  <c:v>58.6</c:v>
                </c:pt>
                <c:pt idx="71">
                  <c:v>58.3</c:v>
                </c:pt>
                <c:pt idx="72">
                  <c:v>58.6</c:v>
                </c:pt>
                <c:pt idx="73">
                  <c:v>59.3</c:v>
                </c:pt>
                <c:pt idx="74">
                  <c:v>59.1</c:v>
                </c:pt>
                <c:pt idx="75">
                  <c:v>59.2</c:v>
                </c:pt>
                <c:pt idx="76">
                  <c:v>58.9</c:v>
                </c:pt>
                <c:pt idx="77">
                  <c:v>58.5</c:v>
                </c:pt>
                <c:pt idx="78">
                  <c:v>58.4</c:v>
                </c:pt>
                <c:pt idx="79">
                  <c:v>58.7</c:v>
                </c:pt>
                <c:pt idx="80">
                  <c:v>59.2</c:v>
                </c:pt>
                <c:pt idx="81">
                  <c:v>58.8</c:v>
                </c:pt>
                <c:pt idx="82">
                  <c:v>58.6</c:v>
                </c:pt>
                <c:pt idx="83">
                  <c:v>58.1</c:v>
                </c:pt>
                <c:pt idx="84">
                  <c:v>58.6</c:v>
                </c:pt>
                <c:pt idx="85">
                  <c:v>58.4</c:v>
                </c:pt>
                <c:pt idx="86">
                  <c:v>58.5</c:v>
                </c:pt>
                <c:pt idx="87">
                  <c:v>59</c:v>
                </c:pt>
                <c:pt idx="88">
                  <c:v>58.8</c:v>
                </c:pt>
                <c:pt idx="89">
                  <c:v>58.8</c:v>
                </c:pt>
                <c:pt idx="90">
                  <c:v>59.3</c:v>
                </c:pt>
                <c:pt idx="91">
                  <c:v>59.7</c:v>
                </c:pt>
                <c:pt idx="92">
                  <c:v>59.7</c:v>
                </c:pt>
                <c:pt idx="93">
                  <c:v>59.8</c:v>
                </c:pt>
                <c:pt idx="94">
                  <c:v>59.9</c:v>
                </c:pt>
                <c:pt idx="95">
                  <c:v>60.2</c:v>
                </c:pt>
                <c:pt idx="96">
                  <c:v>60.2</c:v>
                </c:pt>
                <c:pt idx="97">
                  <c:v>59.9</c:v>
                </c:pt>
                <c:pt idx="98">
                  <c:v>59.8</c:v>
                </c:pt>
                <c:pt idx="99">
                  <c:v>59.9</c:v>
                </c:pt>
                <c:pt idx="100">
                  <c:v>60.2</c:v>
                </c:pt>
                <c:pt idx="101">
                  <c:v>60.1</c:v>
                </c:pt>
                <c:pt idx="102">
                  <c:v>60.1</c:v>
                </c:pt>
                <c:pt idx="103">
                  <c:v>60</c:v>
                </c:pt>
                <c:pt idx="104">
                  <c:v>60</c:v>
                </c:pt>
                <c:pt idx="105">
                  <c:v>59.8</c:v>
                </c:pt>
                <c:pt idx="106">
                  <c:v>59.8</c:v>
                </c:pt>
                <c:pt idx="107">
                  <c:v>59.8</c:v>
                </c:pt>
                <c:pt idx="108">
                  <c:v>59.5</c:v>
                </c:pt>
                <c:pt idx="109">
                  <c:v>59.9</c:v>
                </c:pt>
                <c:pt idx="110">
                  <c:v>59.8</c:v>
                </c:pt>
                <c:pt idx="111">
                  <c:v>59.5</c:v>
                </c:pt>
                <c:pt idx="112">
                  <c:v>59.5</c:v>
                </c:pt>
                <c:pt idx="113">
                  <c:v>59.8</c:v>
                </c:pt>
                <c:pt idx="114">
                  <c:v>60</c:v>
                </c:pt>
                <c:pt idx="115">
                  <c:v>59.3</c:v>
                </c:pt>
                <c:pt idx="116">
                  <c:v>59.6</c:v>
                </c:pt>
                <c:pt idx="117">
                  <c:v>59.5</c:v>
                </c:pt>
                <c:pt idx="118">
                  <c:v>59.5</c:v>
                </c:pt>
                <c:pt idx="119">
                  <c:v>59.6</c:v>
                </c:pt>
                <c:pt idx="120">
                  <c:v>59.3</c:v>
                </c:pt>
                <c:pt idx="121">
                  <c:v>59.3</c:v>
                </c:pt>
                <c:pt idx="122">
                  <c:v>59.3</c:v>
                </c:pt>
                <c:pt idx="123">
                  <c:v>59.6</c:v>
                </c:pt>
                <c:pt idx="124">
                  <c:v>59.8</c:v>
                </c:pt>
                <c:pt idx="125">
                  <c:v>59.5</c:v>
                </c:pt>
                <c:pt idx="126">
                  <c:v>59.6</c:v>
                </c:pt>
                <c:pt idx="127">
                  <c:v>59.8</c:v>
                </c:pt>
                <c:pt idx="128">
                  <c:v>59.7</c:v>
                </c:pt>
                <c:pt idx="129">
                  <c:v>59.6</c:v>
                </c:pt>
                <c:pt idx="130">
                  <c:v>59.2</c:v>
                </c:pt>
                <c:pt idx="131">
                  <c:v>59.2</c:v>
                </c:pt>
                <c:pt idx="132">
                  <c:v>59.3</c:v>
                </c:pt>
                <c:pt idx="133">
                  <c:v>59</c:v>
                </c:pt>
                <c:pt idx="134">
                  <c:v>59.3</c:v>
                </c:pt>
                <c:pt idx="135">
                  <c:v>59.4</c:v>
                </c:pt>
                <c:pt idx="136">
                  <c:v>59.2</c:v>
                </c:pt>
                <c:pt idx="137">
                  <c:v>59.2</c:v>
                </c:pt>
                <c:pt idx="138">
                  <c:v>59.4</c:v>
                </c:pt>
                <c:pt idx="139">
                  <c:v>59.2</c:v>
                </c:pt>
                <c:pt idx="140">
                  <c:v>59.3</c:v>
                </c:pt>
                <c:pt idx="141">
                  <c:v>59.4</c:v>
                </c:pt>
                <c:pt idx="142">
                  <c:v>59.1</c:v>
                </c:pt>
                <c:pt idx="143">
                  <c:v>59.5</c:v>
                </c:pt>
                <c:pt idx="144">
                  <c:v>59.1</c:v>
                </c:pt>
                <c:pt idx="145">
                  <c:v>59.1</c:v>
                </c:pt>
                <c:pt idx="146">
                  <c:v>58.5</c:v>
                </c:pt>
                <c:pt idx="147">
                  <c:v>59.5</c:v>
                </c:pt>
                <c:pt idx="148">
                  <c:v>59.5</c:v>
                </c:pt>
                <c:pt idx="149">
                  <c:v>59.7</c:v>
                </c:pt>
                <c:pt idx="150">
                  <c:v>59.5</c:v>
                </c:pt>
                <c:pt idx="151">
                  <c:v>59.5</c:v>
                </c:pt>
                <c:pt idx="152">
                  <c:v>59.7</c:v>
                </c:pt>
                <c:pt idx="153">
                  <c:v>59.4</c:v>
                </c:pt>
                <c:pt idx="154">
                  <c:v>59.8</c:v>
                </c:pt>
                <c:pt idx="155">
                  <c:v>59.7</c:v>
                </c:pt>
                <c:pt idx="156">
                  <c:v>59.6</c:v>
                </c:pt>
                <c:pt idx="157">
                  <c:v>59.6</c:v>
                </c:pt>
                <c:pt idx="158">
                  <c:v>59.7</c:v>
                </c:pt>
                <c:pt idx="159">
                  <c:v>59.3</c:v>
                </c:pt>
                <c:pt idx="160">
                  <c:v>59.4</c:v>
                </c:pt>
                <c:pt idx="161">
                  <c:v>59.7</c:v>
                </c:pt>
                <c:pt idx="162">
                  <c:v>59.3</c:v>
                </c:pt>
                <c:pt idx="163">
                  <c:v>59.3</c:v>
                </c:pt>
                <c:pt idx="164">
                  <c:v>59</c:v>
                </c:pt>
                <c:pt idx="165">
                  <c:v>59.1</c:v>
                </c:pt>
                <c:pt idx="166">
                  <c:v>59.1</c:v>
                </c:pt>
                <c:pt idx="167">
                  <c:v>58.8</c:v>
                </c:pt>
                <c:pt idx="168">
                  <c:v>58.8</c:v>
                </c:pt>
                <c:pt idx="169">
                  <c:v>59</c:v>
                </c:pt>
                <c:pt idx="170">
                  <c:v>58.9</c:v>
                </c:pt>
                <c:pt idx="171">
                  <c:v>58.7</c:v>
                </c:pt>
                <c:pt idx="172">
                  <c:v>58.9</c:v>
                </c:pt>
                <c:pt idx="173">
                  <c:v>58.8</c:v>
                </c:pt>
                <c:pt idx="174">
                  <c:v>58.5</c:v>
                </c:pt>
                <c:pt idx="175">
                  <c:v>59</c:v>
                </c:pt>
                <c:pt idx="176">
                  <c:v>59</c:v>
                </c:pt>
                <c:pt idx="177">
                  <c:v>58.7</c:v>
                </c:pt>
                <c:pt idx="178">
                  <c:v>58.5</c:v>
                </c:pt>
                <c:pt idx="179">
                  <c:v>58.4</c:v>
                </c:pt>
                <c:pt idx="180">
                  <c:v>58.6</c:v>
                </c:pt>
                <c:pt idx="181">
                  <c:v>58.6</c:v>
                </c:pt>
                <c:pt idx="182">
                  <c:v>58.6</c:v>
                </c:pt>
                <c:pt idx="183">
                  <c:v>58.8</c:v>
                </c:pt>
                <c:pt idx="184">
                  <c:v>58.8</c:v>
                </c:pt>
                <c:pt idx="185">
                  <c:v>58.5</c:v>
                </c:pt>
                <c:pt idx="186">
                  <c:v>58.7</c:v>
                </c:pt>
                <c:pt idx="187">
                  <c:v>58.5</c:v>
                </c:pt>
                <c:pt idx="188">
                  <c:v>58.7</c:v>
                </c:pt>
                <c:pt idx="189">
                  <c:v>58.8</c:v>
                </c:pt>
                <c:pt idx="190">
                  <c:v>58.8</c:v>
                </c:pt>
                <c:pt idx="191">
                  <c:v>58.5</c:v>
                </c:pt>
                <c:pt idx="192">
                  <c:v>58.6</c:v>
                </c:pt>
                <c:pt idx="193">
                  <c:v>58.8</c:v>
                </c:pt>
                <c:pt idx="194">
                  <c:v>58.7</c:v>
                </c:pt>
                <c:pt idx="195">
                  <c:v>59.1</c:v>
                </c:pt>
                <c:pt idx="196">
                  <c:v>59.1</c:v>
                </c:pt>
                <c:pt idx="197">
                  <c:v>58.7</c:v>
                </c:pt>
                <c:pt idx="198">
                  <c:v>58.6</c:v>
                </c:pt>
                <c:pt idx="199">
                  <c:v>58.6</c:v>
                </c:pt>
                <c:pt idx="200">
                  <c:v>58.7</c:v>
                </c:pt>
                <c:pt idx="201">
                  <c:v>58.6</c:v>
                </c:pt>
                <c:pt idx="202">
                  <c:v>58.5</c:v>
                </c:pt>
                <c:pt idx="203">
                  <c:v>58.6</c:v>
                </c:pt>
                <c:pt idx="204">
                  <c:v>58.6</c:v>
                </c:pt>
                <c:pt idx="205">
                  <c:v>58.7</c:v>
                </c:pt>
                <c:pt idx="206">
                  <c:v>58.7</c:v>
                </c:pt>
                <c:pt idx="207">
                  <c:v>58.8</c:v>
                </c:pt>
                <c:pt idx="208">
                  <c:v>59</c:v>
                </c:pt>
                <c:pt idx="209">
                  <c:v>58.8</c:v>
                </c:pt>
                <c:pt idx="210">
                  <c:v>59.1</c:v>
                </c:pt>
                <c:pt idx="211">
                  <c:v>58.9</c:v>
                </c:pt>
                <c:pt idx="212">
                  <c:v>58.7</c:v>
                </c:pt>
                <c:pt idx="213">
                  <c:v>58.9</c:v>
                </c:pt>
                <c:pt idx="214">
                  <c:v>58.8</c:v>
                </c:pt>
                <c:pt idx="215">
                  <c:v>59</c:v>
                </c:pt>
                <c:pt idx="216">
                  <c:v>59</c:v>
                </c:pt>
                <c:pt idx="217">
                  <c:v>58.8</c:v>
                </c:pt>
                <c:pt idx="218">
                  <c:v>58.8</c:v>
                </c:pt>
                <c:pt idx="219">
                  <c:v>59</c:v>
                </c:pt>
                <c:pt idx="220">
                  <c:v>59</c:v>
                </c:pt>
                <c:pt idx="221">
                  <c:v>59.1</c:v>
                </c:pt>
                <c:pt idx="222">
                  <c:v>59.1</c:v>
                </c:pt>
                <c:pt idx="223">
                  <c:v>59.3</c:v>
                </c:pt>
                <c:pt idx="224">
                  <c:v>59.3</c:v>
                </c:pt>
                <c:pt idx="225">
                  <c:v>59.3</c:v>
                </c:pt>
                <c:pt idx="226">
                  <c:v>59.6</c:v>
                </c:pt>
                <c:pt idx="227">
                  <c:v>59.5</c:v>
                </c:pt>
                <c:pt idx="228">
                  <c:v>59.5</c:v>
                </c:pt>
                <c:pt idx="229">
                  <c:v>59.3</c:v>
                </c:pt>
                <c:pt idx="230">
                  <c:v>59.1</c:v>
                </c:pt>
                <c:pt idx="231">
                  <c:v>59.4</c:v>
                </c:pt>
                <c:pt idx="232">
                  <c:v>59.3</c:v>
                </c:pt>
                <c:pt idx="233">
                  <c:v>59.6</c:v>
                </c:pt>
                <c:pt idx="234">
                  <c:v>59.6</c:v>
                </c:pt>
                <c:pt idx="235">
                  <c:v>59.7</c:v>
                </c:pt>
                <c:pt idx="236">
                  <c:v>59.7</c:v>
                </c:pt>
                <c:pt idx="237">
                  <c:v>59.9</c:v>
                </c:pt>
                <c:pt idx="238">
                  <c:v>59.8</c:v>
                </c:pt>
                <c:pt idx="239">
                  <c:v>59.9</c:v>
                </c:pt>
                <c:pt idx="240">
                  <c:v>59.2</c:v>
                </c:pt>
                <c:pt idx="241">
                  <c:v>59.6</c:v>
                </c:pt>
                <c:pt idx="242">
                  <c:v>59.6</c:v>
                </c:pt>
                <c:pt idx="243">
                  <c:v>59.5</c:v>
                </c:pt>
                <c:pt idx="244">
                  <c:v>59.9</c:v>
                </c:pt>
                <c:pt idx="245">
                  <c:v>60</c:v>
                </c:pt>
                <c:pt idx="246">
                  <c:v>59.8</c:v>
                </c:pt>
                <c:pt idx="247">
                  <c:v>59.6</c:v>
                </c:pt>
                <c:pt idx="248">
                  <c:v>59.5</c:v>
                </c:pt>
                <c:pt idx="249">
                  <c:v>59.5</c:v>
                </c:pt>
                <c:pt idx="250">
                  <c:v>59.6</c:v>
                </c:pt>
                <c:pt idx="251">
                  <c:v>59.7</c:v>
                </c:pt>
                <c:pt idx="252">
                  <c:v>59.6</c:v>
                </c:pt>
                <c:pt idx="253">
                  <c:v>60</c:v>
                </c:pt>
                <c:pt idx="254">
                  <c:v>59.9</c:v>
                </c:pt>
                <c:pt idx="255">
                  <c:v>60</c:v>
                </c:pt>
                <c:pt idx="256">
                  <c:v>59.8</c:v>
                </c:pt>
                <c:pt idx="257">
                  <c:v>60.1</c:v>
                </c:pt>
                <c:pt idx="258">
                  <c:v>60.1</c:v>
                </c:pt>
                <c:pt idx="259">
                  <c:v>60.3</c:v>
                </c:pt>
                <c:pt idx="260">
                  <c:v>60.3</c:v>
                </c:pt>
                <c:pt idx="261">
                  <c:v>60.4</c:v>
                </c:pt>
                <c:pt idx="262">
                  <c:v>60.2</c:v>
                </c:pt>
                <c:pt idx="263">
                  <c:v>60.2</c:v>
                </c:pt>
                <c:pt idx="264">
                  <c:v>60.4</c:v>
                </c:pt>
                <c:pt idx="265">
                  <c:v>60.4</c:v>
                </c:pt>
                <c:pt idx="266">
                  <c:v>60.6</c:v>
                </c:pt>
                <c:pt idx="267">
                  <c:v>60.6</c:v>
                </c:pt>
                <c:pt idx="268">
                  <c:v>60.3</c:v>
                </c:pt>
                <c:pt idx="269">
                  <c:v>60.2</c:v>
                </c:pt>
                <c:pt idx="270">
                  <c:v>60.4</c:v>
                </c:pt>
                <c:pt idx="271">
                  <c:v>60.3</c:v>
                </c:pt>
                <c:pt idx="272">
                  <c:v>60.2</c:v>
                </c:pt>
                <c:pt idx="273">
                  <c:v>60.4</c:v>
                </c:pt>
                <c:pt idx="274">
                  <c:v>60.4</c:v>
                </c:pt>
                <c:pt idx="275">
                  <c:v>60.4</c:v>
                </c:pt>
                <c:pt idx="276">
                  <c:v>60.4</c:v>
                </c:pt>
                <c:pt idx="277">
                  <c:v>60.1</c:v>
                </c:pt>
                <c:pt idx="278">
                  <c:v>60</c:v>
                </c:pt>
                <c:pt idx="279">
                  <c:v>60.1</c:v>
                </c:pt>
                <c:pt idx="280">
                  <c:v>60.2</c:v>
                </c:pt>
                <c:pt idx="281">
                  <c:v>59.8</c:v>
                </c:pt>
                <c:pt idx="282">
                  <c:v>60.1</c:v>
                </c:pt>
                <c:pt idx="283">
                  <c:v>60.2</c:v>
                </c:pt>
                <c:pt idx="284">
                  <c:v>60.1</c:v>
                </c:pt>
                <c:pt idx="285">
                  <c:v>60.1</c:v>
                </c:pt>
                <c:pt idx="286">
                  <c:v>60.4</c:v>
                </c:pt>
                <c:pt idx="287">
                  <c:v>60.4</c:v>
                </c:pt>
                <c:pt idx="288">
                  <c:v>60.2</c:v>
                </c:pt>
                <c:pt idx="289">
                  <c:v>60.2</c:v>
                </c:pt>
                <c:pt idx="290">
                  <c:v>60.5</c:v>
                </c:pt>
                <c:pt idx="291">
                  <c:v>60.4</c:v>
                </c:pt>
                <c:pt idx="292">
                  <c:v>60.4</c:v>
                </c:pt>
                <c:pt idx="293">
                  <c:v>60.4</c:v>
                </c:pt>
                <c:pt idx="294">
                  <c:v>60.4</c:v>
                </c:pt>
                <c:pt idx="295">
                  <c:v>60.6</c:v>
                </c:pt>
                <c:pt idx="296">
                  <c:v>60.4</c:v>
                </c:pt>
                <c:pt idx="297">
                  <c:v>60.3</c:v>
                </c:pt>
                <c:pt idx="298">
                  <c:v>60.3</c:v>
                </c:pt>
                <c:pt idx="299">
                  <c:v>60.5</c:v>
                </c:pt>
                <c:pt idx="300">
                  <c:v>60</c:v>
                </c:pt>
                <c:pt idx="301">
                  <c:v>60.5</c:v>
                </c:pt>
                <c:pt idx="302">
                  <c:v>60.8</c:v>
                </c:pt>
                <c:pt idx="303">
                  <c:v>60.8</c:v>
                </c:pt>
                <c:pt idx="304">
                  <c:v>60.6</c:v>
                </c:pt>
                <c:pt idx="305">
                  <c:v>60.9</c:v>
                </c:pt>
                <c:pt idx="306">
                  <c:v>60.9</c:v>
                </c:pt>
                <c:pt idx="307">
                  <c:v>60.7</c:v>
                </c:pt>
                <c:pt idx="308">
                  <c:v>60.8</c:v>
                </c:pt>
                <c:pt idx="309">
                  <c:v>60.9</c:v>
                </c:pt>
                <c:pt idx="310">
                  <c:v>61.2</c:v>
                </c:pt>
                <c:pt idx="311">
                  <c:v>61.2</c:v>
                </c:pt>
                <c:pt idx="312">
                  <c:v>61.3</c:v>
                </c:pt>
                <c:pt idx="313">
                  <c:v>61.4</c:v>
                </c:pt>
                <c:pt idx="314">
                  <c:v>61.3</c:v>
                </c:pt>
                <c:pt idx="315">
                  <c:v>61.1</c:v>
                </c:pt>
                <c:pt idx="316">
                  <c:v>61.2</c:v>
                </c:pt>
                <c:pt idx="317">
                  <c:v>61.2</c:v>
                </c:pt>
                <c:pt idx="318">
                  <c:v>61.4</c:v>
                </c:pt>
                <c:pt idx="319">
                  <c:v>61.2</c:v>
                </c:pt>
                <c:pt idx="320">
                  <c:v>61.4</c:v>
                </c:pt>
                <c:pt idx="321">
                  <c:v>61.3</c:v>
                </c:pt>
                <c:pt idx="322">
                  <c:v>61.3</c:v>
                </c:pt>
                <c:pt idx="323">
                  <c:v>61.2</c:v>
                </c:pt>
                <c:pt idx="324">
                  <c:v>61.4</c:v>
                </c:pt>
                <c:pt idx="325">
                  <c:v>61</c:v>
                </c:pt>
                <c:pt idx="326">
                  <c:v>61.2</c:v>
                </c:pt>
                <c:pt idx="327">
                  <c:v>61.3</c:v>
                </c:pt>
                <c:pt idx="328">
                  <c:v>61.5</c:v>
                </c:pt>
                <c:pt idx="329">
                  <c:v>61.2</c:v>
                </c:pt>
                <c:pt idx="330">
                  <c:v>61.3</c:v>
                </c:pt>
                <c:pt idx="331">
                  <c:v>61.3</c:v>
                </c:pt>
                <c:pt idx="332">
                  <c:v>61.2</c:v>
                </c:pt>
                <c:pt idx="333">
                  <c:v>61.2</c:v>
                </c:pt>
                <c:pt idx="334">
                  <c:v>61.1</c:v>
                </c:pt>
                <c:pt idx="335">
                  <c:v>61.1</c:v>
                </c:pt>
                <c:pt idx="336">
                  <c:v>61.3</c:v>
                </c:pt>
                <c:pt idx="337">
                  <c:v>61.3</c:v>
                </c:pt>
                <c:pt idx="338">
                  <c:v>61.3</c:v>
                </c:pt>
                <c:pt idx="339">
                  <c:v>61.6</c:v>
                </c:pt>
                <c:pt idx="340">
                  <c:v>61.5</c:v>
                </c:pt>
                <c:pt idx="341">
                  <c:v>61.5</c:v>
                </c:pt>
                <c:pt idx="342">
                  <c:v>61.8</c:v>
                </c:pt>
                <c:pt idx="343">
                  <c:v>61.8</c:v>
                </c:pt>
                <c:pt idx="344">
                  <c:v>61.6</c:v>
                </c:pt>
                <c:pt idx="345">
                  <c:v>61.6</c:v>
                </c:pt>
                <c:pt idx="346">
                  <c:v>61.9</c:v>
                </c:pt>
                <c:pt idx="347">
                  <c:v>61.8</c:v>
                </c:pt>
                <c:pt idx="348">
                  <c:v>61.6</c:v>
                </c:pt>
                <c:pt idx="349">
                  <c:v>61.9</c:v>
                </c:pt>
                <c:pt idx="350">
                  <c:v>62</c:v>
                </c:pt>
                <c:pt idx="351">
                  <c:v>62.1</c:v>
                </c:pt>
                <c:pt idx="352">
                  <c:v>62.2</c:v>
                </c:pt>
                <c:pt idx="353">
                  <c:v>62.4</c:v>
                </c:pt>
                <c:pt idx="354">
                  <c:v>62.1</c:v>
                </c:pt>
                <c:pt idx="355">
                  <c:v>62.3</c:v>
                </c:pt>
                <c:pt idx="356">
                  <c:v>62.3</c:v>
                </c:pt>
                <c:pt idx="357">
                  <c:v>62.4</c:v>
                </c:pt>
                <c:pt idx="358">
                  <c:v>62.8</c:v>
                </c:pt>
                <c:pt idx="359">
                  <c:v>62.7</c:v>
                </c:pt>
                <c:pt idx="360">
                  <c:v>62.8</c:v>
                </c:pt>
                <c:pt idx="361">
                  <c:v>62.7</c:v>
                </c:pt>
                <c:pt idx="362">
                  <c:v>62.8</c:v>
                </c:pt>
                <c:pt idx="363">
                  <c:v>63</c:v>
                </c:pt>
                <c:pt idx="364">
                  <c:v>63.1</c:v>
                </c:pt>
                <c:pt idx="365">
                  <c:v>63.3</c:v>
                </c:pt>
                <c:pt idx="366">
                  <c:v>63.2</c:v>
                </c:pt>
                <c:pt idx="367">
                  <c:v>63.2</c:v>
                </c:pt>
                <c:pt idx="368">
                  <c:v>63.3</c:v>
                </c:pt>
                <c:pt idx="369">
                  <c:v>63.3</c:v>
                </c:pt>
                <c:pt idx="370">
                  <c:v>63.5</c:v>
                </c:pt>
                <c:pt idx="371">
                  <c:v>63.6</c:v>
                </c:pt>
                <c:pt idx="372">
                  <c:v>63.6</c:v>
                </c:pt>
                <c:pt idx="373">
                  <c:v>63.8</c:v>
                </c:pt>
                <c:pt idx="374">
                  <c:v>63.8</c:v>
                </c:pt>
                <c:pt idx="375">
                  <c:v>63.5</c:v>
                </c:pt>
                <c:pt idx="376">
                  <c:v>63.3</c:v>
                </c:pt>
                <c:pt idx="377">
                  <c:v>63.5</c:v>
                </c:pt>
                <c:pt idx="378">
                  <c:v>63.6</c:v>
                </c:pt>
                <c:pt idx="379">
                  <c:v>63.6</c:v>
                </c:pt>
                <c:pt idx="380">
                  <c:v>63.8</c:v>
                </c:pt>
                <c:pt idx="381">
                  <c:v>63.7</c:v>
                </c:pt>
                <c:pt idx="382">
                  <c:v>63.7</c:v>
                </c:pt>
                <c:pt idx="383">
                  <c:v>63.9</c:v>
                </c:pt>
                <c:pt idx="384">
                  <c:v>64</c:v>
                </c:pt>
                <c:pt idx="385">
                  <c:v>64</c:v>
                </c:pt>
                <c:pt idx="386">
                  <c:v>63.7</c:v>
                </c:pt>
                <c:pt idx="387">
                  <c:v>63.8</c:v>
                </c:pt>
                <c:pt idx="388">
                  <c:v>63.9</c:v>
                </c:pt>
                <c:pt idx="389">
                  <c:v>63.7</c:v>
                </c:pt>
                <c:pt idx="390">
                  <c:v>63.8</c:v>
                </c:pt>
                <c:pt idx="391">
                  <c:v>63.7</c:v>
                </c:pt>
                <c:pt idx="392">
                  <c:v>63.6</c:v>
                </c:pt>
                <c:pt idx="393">
                  <c:v>63.7</c:v>
                </c:pt>
                <c:pt idx="394">
                  <c:v>63.8</c:v>
                </c:pt>
                <c:pt idx="395">
                  <c:v>63.6</c:v>
                </c:pt>
                <c:pt idx="396">
                  <c:v>63.9</c:v>
                </c:pt>
                <c:pt idx="397">
                  <c:v>63.9</c:v>
                </c:pt>
                <c:pt idx="398">
                  <c:v>64.099999999999994</c:v>
                </c:pt>
                <c:pt idx="399">
                  <c:v>64.2</c:v>
                </c:pt>
                <c:pt idx="400">
                  <c:v>64.3</c:v>
                </c:pt>
                <c:pt idx="401">
                  <c:v>63.7</c:v>
                </c:pt>
                <c:pt idx="402">
                  <c:v>63.8</c:v>
                </c:pt>
                <c:pt idx="403">
                  <c:v>63.8</c:v>
                </c:pt>
                <c:pt idx="404">
                  <c:v>63.5</c:v>
                </c:pt>
                <c:pt idx="405">
                  <c:v>63.8</c:v>
                </c:pt>
                <c:pt idx="406">
                  <c:v>63.9</c:v>
                </c:pt>
                <c:pt idx="407">
                  <c:v>63.6</c:v>
                </c:pt>
                <c:pt idx="408">
                  <c:v>63.7</c:v>
                </c:pt>
                <c:pt idx="409">
                  <c:v>63.8</c:v>
                </c:pt>
                <c:pt idx="410">
                  <c:v>63.8</c:v>
                </c:pt>
                <c:pt idx="411">
                  <c:v>63.9</c:v>
                </c:pt>
                <c:pt idx="412">
                  <c:v>64.2</c:v>
                </c:pt>
                <c:pt idx="413">
                  <c:v>63.9</c:v>
                </c:pt>
                <c:pt idx="414">
                  <c:v>64</c:v>
                </c:pt>
                <c:pt idx="415">
                  <c:v>64.099999999999994</c:v>
                </c:pt>
                <c:pt idx="416">
                  <c:v>64.099999999999994</c:v>
                </c:pt>
                <c:pt idx="417">
                  <c:v>64.099999999999994</c:v>
                </c:pt>
                <c:pt idx="418">
                  <c:v>64.2</c:v>
                </c:pt>
                <c:pt idx="419">
                  <c:v>64.099999999999994</c:v>
                </c:pt>
                <c:pt idx="420">
                  <c:v>63.9</c:v>
                </c:pt>
                <c:pt idx="421">
                  <c:v>63.8</c:v>
                </c:pt>
                <c:pt idx="422">
                  <c:v>63.7</c:v>
                </c:pt>
                <c:pt idx="423">
                  <c:v>63.8</c:v>
                </c:pt>
                <c:pt idx="424">
                  <c:v>63.7</c:v>
                </c:pt>
                <c:pt idx="425">
                  <c:v>64.3</c:v>
                </c:pt>
                <c:pt idx="426">
                  <c:v>64.099999999999994</c:v>
                </c:pt>
                <c:pt idx="427">
                  <c:v>64.3</c:v>
                </c:pt>
                <c:pt idx="428">
                  <c:v>64.3</c:v>
                </c:pt>
                <c:pt idx="429">
                  <c:v>64</c:v>
                </c:pt>
                <c:pt idx="430">
                  <c:v>64.099999999999994</c:v>
                </c:pt>
                <c:pt idx="431">
                  <c:v>64.099999999999994</c:v>
                </c:pt>
                <c:pt idx="432">
                  <c:v>63.9</c:v>
                </c:pt>
                <c:pt idx="433">
                  <c:v>64.099999999999994</c:v>
                </c:pt>
                <c:pt idx="434">
                  <c:v>64.099999999999994</c:v>
                </c:pt>
                <c:pt idx="435">
                  <c:v>64.3</c:v>
                </c:pt>
                <c:pt idx="436">
                  <c:v>64.5</c:v>
                </c:pt>
                <c:pt idx="437">
                  <c:v>64.599999999999994</c:v>
                </c:pt>
                <c:pt idx="438">
                  <c:v>64.599999999999994</c:v>
                </c:pt>
                <c:pt idx="439">
                  <c:v>64.400000000000006</c:v>
                </c:pt>
                <c:pt idx="440">
                  <c:v>64.400000000000006</c:v>
                </c:pt>
                <c:pt idx="441">
                  <c:v>64.400000000000006</c:v>
                </c:pt>
                <c:pt idx="442">
                  <c:v>64.5</c:v>
                </c:pt>
                <c:pt idx="443">
                  <c:v>64.599999999999994</c:v>
                </c:pt>
                <c:pt idx="444">
                  <c:v>64.7</c:v>
                </c:pt>
                <c:pt idx="445">
                  <c:v>64.7</c:v>
                </c:pt>
                <c:pt idx="446">
                  <c:v>64.900000000000006</c:v>
                </c:pt>
                <c:pt idx="447">
                  <c:v>64.900000000000006</c:v>
                </c:pt>
                <c:pt idx="448">
                  <c:v>64.8</c:v>
                </c:pt>
                <c:pt idx="449">
                  <c:v>64.599999999999994</c:v>
                </c:pt>
                <c:pt idx="450">
                  <c:v>64.7</c:v>
                </c:pt>
                <c:pt idx="451">
                  <c:v>64.599999999999994</c:v>
                </c:pt>
                <c:pt idx="452">
                  <c:v>64.900000000000006</c:v>
                </c:pt>
                <c:pt idx="453">
                  <c:v>65</c:v>
                </c:pt>
                <c:pt idx="454">
                  <c:v>64.900000000000006</c:v>
                </c:pt>
                <c:pt idx="455">
                  <c:v>65</c:v>
                </c:pt>
                <c:pt idx="456">
                  <c:v>64.900000000000006</c:v>
                </c:pt>
                <c:pt idx="457">
                  <c:v>65</c:v>
                </c:pt>
                <c:pt idx="458">
                  <c:v>65.099999999999994</c:v>
                </c:pt>
                <c:pt idx="459">
                  <c:v>65.099999999999994</c:v>
                </c:pt>
                <c:pt idx="460">
                  <c:v>65.2</c:v>
                </c:pt>
                <c:pt idx="461">
                  <c:v>65.400000000000006</c:v>
                </c:pt>
                <c:pt idx="462">
                  <c:v>65.400000000000006</c:v>
                </c:pt>
                <c:pt idx="463">
                  <c:v>65.3</c:v>
                </c:pt>
                <c:pt idx="464">
                  <c:v>65.400000000000006</c:v>
                </c:pt>
                <c:pt idx="465">
                  <c:v>65.400000000000006</c:v>
                </c:pt>
                <c:pt idx="466">
                  <c:v>65.400000000000006</c:v>
                </c:pt>
                <c:pt idx="467">
                  <c:v>65.3</c:v>
                </c:pt>
                <c:pt idx="468">
                  <c:v>65.400000000000006</c:v>
                </c:pt>
                <c:pt idx="469">
                  <c:v>65.5</c:v>
                </c:pt>
                <c:pt idx="470">
                  <c:v>65.5</c:v>
                </c:pt>
                <c:pt idx="471">
                  <c:v>65.400000000000006</c:v>
                </c:pt>
                <c:pt idx="472">
                  <c:v>65.7</c:v>
                </c:pt>
                <c:pt idx="473">
                  <c:v>65.5</c:v>
                </c:pt>
                <c:pt idx="474">
                  <c:v>65.599999999999994</c:v>
                </c:pt>
                <c:pt idx="475">
                  <c:v>65.7</c:v>
                </c:pt>
                <c:pt idx="476">
                  <c:v>65.5</c:v>
                </c:pt>
                <c:pt idx="477">
                  <c:v>65.7</c:v>
                </c:pt>
                <c:pt idx="478">
                  <c:v>65.7</c:v>
                </c:pt>
                <c:pt idx="479">
                  <c:v>65.7</c:v>
                </c:pt>
                <c:pt idx="480">
                  <c:v>65.8</c:v>
                </c:pt>
                <c:pt idx="481">
                  <c:v>65.900000000000006</c:v>
                </c:pt>
                <c:pt idx="482">
                  <c:v>65.7</c:v>
                </c:pt>
                <c:pt idx="483">
                  <c:v>65.8</c:v>
                </c:pt>
                <c:pt idx="484">
                  <c:v>65.7</c:v>
                </c:pt>
                <c:pt idx="485">
                  <c:v>65.8</c:v>
                </c:pt>
                <c:pt idx="486">
                  <c:v>65.900000000000006</c:v>
                </c:pt>
                <c:pt idx="487">
                  <c:v>66.099999999999994</c:v>
                </c:pt>
                <c:pt idx="488">
                  <c:v>65.900000000000006</c:v>
                </c:pt>
                <c:pt idx="489">
                  <c:v>66</c:v>
                </c:pt>
                <c:pt idx="490">
                  <c:v>66.2</c:v>
                </c:pt>
                <c:pt idx="491">
                  <c:v>66.099999999999994</c:v>
                </c:pt>
                <c:pt idx="492">
                  <c:v>66.5</c:v>
                </c:pt>
                <c:pt idx="493">
                  <c:v>66.3</c:v>
                </c:pt>
                <c:pt idx="494">
                  <c:v>66.3</c:v>
                </c:pt>
                <c:pt idx="495">
                  <c:v>66.400000000000006</c:v>
                </c:pt>
                <c:pt idx="496">
                  <c:v>66.3</c:v>
                </c:pt>
                <c:pt idx="497">
                  <c:v>66.5</c:v>
                </c:pt>
                <c:pt idx="498">
                  <c:v>66.5</c:v>
                </c:pt>
                <c:pt idx="499">
                  <c:v>66.5</c:v>
                </c:pt>
                <c:pt idx="500">
                  <c:v>66.400000000000006</c:v>
                </c:pt>
                <c:pt idx="501">
                  <c:v>66.5</c:v>
                </c:pt>
                <c:pt idx="502">
                  <c:v>66.599999999999994</c:v>
                </c:pt>
                <c:pt idx="503">
                  <c:v>66.5</c:v>
                </c:pt>
                <c:pt idx="504">
                  <c:v>66.8</c:v>
                </c:pt>
                <c:pt idx="505">
                  <c:v>66.7</c:v>
                </c:pt>
                <c:pt idx="506">
                  <c:v>66.7</c:v>
                </c:pt>
                <c:pt idx="507">
                  <c:v>66.599999999999994</c:v>
                </c:pt>
                <c:pt idx="508">
                  <c:v>66.599999999999994</c:v>
                </c:pt>
                <c:pt idx="509">
                  <c:v>66.400000000000006</c:v>
                </c:pt>
                <c:pt idx="510">
                  <c:v>66.5</c:v>
                </c:pt>
                <c:pt idx="511">
                  <c:v>66.5</c:v>
                </c:pt>
                <c:pt idx="512">
                  <c:v>66.400000000000006</c:v>
                </c:pt>
                <c:pt idx="513">
                  <c:v>66.400000000000006</c:v>
                </c:pt>
                <c:pt idx="514">
                  <c:v>66.400000000000006</c:v>
                </c:pt>
                <c:pt idx="515">
                  <c:v>66.400000000000006</c:v>
                </c:pt>
                <c:pt idx="516">
                  <c:v>66.2</c:v>
                </c:pt>
                <c:pt idx="517">
                  <c:v>66.2</c:v>
                </c:pt>
                <c:pt idx="518">
                  <c:v>66.3</c:v>
                </c:pt>
                <c:pt idx="519">
                  <c:v>66.400000000000006</c:v>
                </c:pt>
                <c:pt idx="520">
                  <c:v>66.2</c:v>
                </c:pt>
                <c:pt idx="521">
                  <c:v>66.2</c:v>
                </c:pt>
                <c:pt idx="522">
                  <c:v>66.099999999999994</c:v>
                </c:pt>
                <c:pt idx="523">
                  <c:v>66</c:v>
                </c:pt>
                <c:pt idx="524">
                  <c:v>66.2</c:v>
                </c:pt>
                <c:pt idx="525">
                  <c:v>66.099999999999994</c:v>
                </c:pt>
                <c:pt idx="526">
                  <c:v>66.099999999999994</c:v>
                </c:pt>
                <c:pt idx="527">
                  <c:v>66</c:v>
                </c:pt>
                <c:pt idx="528">
                  <c:v>66.3</c:v>
                </c:pt>
                <c:pt idx="529">
                  <c:v>66.2</c:v>
                </c:pt>
                <c:pt idx="530">
                  <c:v>66.400000000000006</c:v>
                </c:pt>
                <c:pt idx="531">
                  <c:v>66.5</c:v>
                </c:pt>
                <c:pt idx="532">
                  <c:v>66.599999999999994</c:v>
                </c:pt>
                <c:pt idx="533">
                  <c:v>66.7</c:v>
                </c:pt>
                <c:pt idx="534">
                  <c:v>66.7</c:v>
                </c:pt>
                <c:pt idx="535">
                  <c:v>66.599999999999994</c:v>
                </c:pt>
                <c:pt idx="536">
                  <c:v>66.5</c:v>
                </c:pt>
                <c:pt idx="537">
                  <c:v>66.2</c:v>
                </c:pt>
                <c:pt idx="538">
                  <c:v>66.3</c:v>
                </c:pt>
                <c:pt idx="539">
                  <c:v>66.3</c:v>
                </c:pt>
                <c:pt idx="540">
                  <c:v>66.2</c:v>
                </c:pt>
                <c:pt idx="541">
                  <c:v>66.2</c:v>
                </c:pt>
                <c:pt idx="542">
                  <c:v>66.2</c:v>
                </c:pt>
                <c:pt idx="543">
                  <c:v>66.099999999999994</c:v>
                </c:pt>
                <c:pt idx="544">
                  <c:v>66.400000000000006</c:v>
                </c:pt>
                <c:pt idx="545">
                  <c:v>66.5</c:v>
                </c:pt>
                <c:pt idx="546">
                  <c:v>66.400000000000006</c:v>
                </c:pt>
                <c:pt idx="547">
                  <c:v>66.400000000000006</c:v>
                </c:pt>
                <c:pt idx="548">
                  <c:v>66.2</c:v>
                </c:pt>
                <c:pt idx="549">
                  <c:v>66.3</c:v>
                </c:pt>
                <c:pt idx="550">
                  <c:v>66.3</c:v>
                </c:pt>
                <c:pt idx="551">
                  <c:v>66.400000000000006</c:v>
                </c:pt>
                <c:pt idx="552">
                  <c:v>66.599999999999994</c:v>
                </c:pt>
                <c:pt idx="553">
                  <c:v>66.599999999999994</c:v>
                </c:pt>
                <c:pt idx="554">
                  <c:v>66.5</c:v>
                </c:pt>
                <c:pt idx="555">
                  <c:v>66.5</c:v>
                </c:pt>
                <c:pt idx="556">
                  <c:v>66.599999999999994</c:v>
                </c:pt>
                <c:pt idx="557">
                  <c:v>66.400000000000006</c:v>
                </c:pt>
                <c:pt idx="558">
                  <c:v>66.400000000000006</c:v>
                </c:pt>
                <c:pt idx="559">
                  <c:v>66.599999999999994</c:v>
                </c:pt>
                <c:pt idx="560">
                  <c:v>66.599999999999994</c:v>
                </c:pt>
                <c:pt idx="561">
                  <c:v>66.7</c:v>
                </c:pt>
                <c:pt idx="562">
                  <c:v>66.7</c:v>
                </c:pt>
                <c:pt idx="563">
                  <c:v>66.7</c:v>
                </c:pt>
                <c:pt idx="564">
                  <c:v>66.8</c:v>
                </c:pt>
                <c:pt idx="565">
                  <c:v>66.8</c:v>
                </c:pt>
                <c:pt idx="566">
                  <c:v>66.7</c:v>
                </c:pt>
                <c:pt idx="567">
                  <c:v>66.900000000000006</c:v>
                </c:pt>
                <c:pt idx="568">
                  <c:v>66.5</c:v>
                </c:pt>
                <c:pt idx="569">
                  <c:v>66.5</c:v>
                </c:pt>
                <c:pt idx="570">
                  <c:v>66.599999999999994</c:v>
                </c:pt>
                <c:pt idx="571">
                  <c:v>66.599999999999994</c:v>
                </c:pt>
                <c:pt idx="572">
                  <c:v>66.599999999999994</c:v>
                </c:pt>
                <c:pt idx="573">
                  <c:v>66.599999999999994</c:v>
                </c:pt>
                <c:pt idx="574">
                  <c:v>66.5</c:v>
                </c:pt>
                <c:pt idx="575">
                  <c:v>66.400000000000006</c:v>
                </c:pt>
                <c:pt idx="576">
                  <c:v>66.400000000000006</c:v>
                </c:pt>
                <c:pt idx="577">
                  <c:v>66.599999999999994</c:v>
                </c:pt>
                <c:pt idx="578">
                  <c:v>66.599999999999994</c:v>
                </c:pt>
                <c:pt idx="579">
                  <c:v>66.7</c:v>
                </c:pt>
                <c:pt idx="580">
                  <c:v>66.7</c:v>
                </c:pt>
                <c:pt idx="581">
                  <c:v>66.7</c:v>
                </c:pt>
                <c:pt idx="582">
                  <c:v>66.900000000000006</c:v>
                </c:pt>
                <c:pt idx="583">
                  <c:v>66.7</c:v>
                </c:pt>
                <c:pt idx="584">
                  <c:v>66.900000000000006</c:v>
                </c:pt>
                <c:pt idx="585">
                  <c:v>67</c:v>
                </c:pt>
                <c:pt idx="586">
                  <c:v>67</c:v>
                </c:pt>
                <c:pt idx="587">
                  <c:v>67</c:v>
                </c:pt>
                <c:pt idx="588">
                  <c:v>67</c:v>
                </c:pt>
                <c:pt idx="589">
                  <c:v>66.900000000000006</c:v>
                </c:pt>
                <c:pt idx="590">
                  <c:v>67.099999999999994</c:v>
                </c:pt>
                <c:pt idx="591">
                  <c:v>67.099999999999994</c:v>
                </c:pt>
                <c:pt idx="592">
                  <c:v>67.099999999999994</c:v>
                </c:pt>
                <c:pt idx="593">
                  <c:v>67.099999999999994</c:v>
                </c:pt>
                <c:pt idx="594">
                  <c:v>67.2</c:v>
                </c:pt>
                <c:pt idx="595">
                  <c:v>67.2</c:v>
                </c:pt>
                <c:pt idx="596">
                  <c:v>67.099999999999994</c:v>
                </c:pt>
                <c:pt idx="597">
                  <c:v>67.099999999999994</c:v>
                </c:pt>
                <c:pt idx="598">
                  <c:v>67.2</c:v>
                </c:pt>
                <c:pt idx="599">
                  <c:v>67.2</c:v>
                </c:pt>
                <c:pt idx="600">
                  <c:v>67.099999999999994</c:v>
                </c:pt>
                <c:pt idx="601">
                  <c:v>67.099999999999994</c:v>
                </c:pt>
                <c:pt idx="602">
                  <c:v>67.099999999999994</c:v>
                </c:pt>
                <c:pt idx="603">
                  <c:v>67</c:v>
                </c:pt>
                <c:pt idx="604">
                  <c:v>67</c:v>
                </c:pt>
                <c:pt idx="605">
                  <c:v>67</c:v>
                </c:pt>
                <c:pt idx="606">
                  <c:v>67</c:v>
                </c:pt>
                <c:pt idx="607">
                  <c:v>67</c:v>
                </c:pt>
                <c:pt idx="608">
                  <c:v>67.2</c:v>
                </c:pt>
                <c:pt idx="609">
                  <c:v>67.2</c:v>
                </c:pt>
                <c:pt idx="610">
                  <c:v>67.099999999999994</c:v>
                </c:pt>
                <c:pt idx="611">
                  <c:v>67.2</c:v>
                </c:pt>
                <c:pt idx="612">
                  <c:v>67.2</c:v>
                </c:pt>
                <c:pt idx="613">
                  <c:v>67.2</c:v>
                </c:pt>
                <c:pt idx="614">
                  <c:v>67</c:v>
                </c:pt>
                <c:pt idx="615">
                  <c:v>67.099999999999994</c:v>
                </c:pt>
                <c:pt idx="616">
                  <c:v>67.099999999999994</c:v>
                </c:pt>
                <c:pt idx="617">
                  <c:v>67.099999999999994</c:v>
                </c:pt>
                <c:pt idx="618">
                  <c:v>67.099999999999994</c:v>
                </c:pt>
                <c:pt idx="619">
                  <c:v>67</c:v>
                </c:pt>
                <c:pt idx="620">
                  <c:v>67</c:v>
                </c:pt>
                <c:pt idx="621">
                  <c:v>67</c:v>
                </c:pt>
                <c:pt idx="622">
                  <c:v>67.099999999999994</c:v>
                </c:pt>
                <c:pt idx="623">
                  <c:v>67.099999999999994</c:v>
                </c:pt>
                <c:pt idx="624">
                  <c:v>67.3</c:v>
                </c:pt>
                <c:pt idx="625">
                  <c:v>67.3</c:v>
                </c:pt>
                <c:pt idx="626">
                  <c:v>67.3</c:v>
                </c:pt>
                <c:pt idx="627">
                  <c:v>67.3</c:v>
                </c:pt>
                <c:pt idx="628">
                  <c:v>67.099999999999994</c:v>
                </c:pt>
                <c:pt idx="629">
                  <c:v>67.099999999999994</c:v>
                </c:pt>
                <c:pt idx="630">
                  <c:v>66.900000000000006</c:v>
                </c:pt>
                <c:pt idx="631">
                  <c:v>66.900000000000006</c:v>
                </c:pt>
                <c:pt idx="632">
                  <c:v>66.900000000000006</c:v>
                </c:pt>
                <c:pt idx="633">
                  <c:v>66.8</c:v>
                </c:pt>
                <c:pt idx="634">
                  <c:v>66.900000000000006</c:v>
                </c:pt>
                <c:pt idx="635">
                  <c:v>67</c:v>
                </c:pt>
                <c:pt idx="636">
                  <c:v>67.2</c:v>
                </c:pt>
                <c:pt idx="637">
                  <c:v>67.099999999999994</c:v>
                </c:pt>
                <c:pt idx="638">
                  <c:v>67.2</c:v>
                </c:pt>
                <c:pt idx="639">
                  <c:v>66.900000000000006</c:v>
                </c:pt>
                <c:pt idx="640">
                  <c:v>66.7</c:v>
                </c:pt>
                <c:pt idx="641">
                  <c:v>66.7</c:v>
                </c:pt>
                <c:pt idx="642">
                  <c:v>66.8</c:v>
                </c:pt>
                <c:pt idx="643">
                  <c:v>66.5</c:v>
                </c:pt>
                <c:pt idx="644">
                  <c:v>66.8</c:v>
                </c:pt>
                <c:pt idx="645">
                  <c:v>66.7</c:v>
                </c:pt>
                <c:pt idx="646">
                  <c:v>66.7</c:v>
                </c:pt>
                <c:pt idx="647">
                  <c:v>66.7</c:v>
                </c:pt>
                <c:pt idx="648">
                  <c:v>66.5</c:v>
                </c:pt>
                <c:pt idx="649">
                  <c:v>66.8</c:v>
                </c:pt>
                <c:pt idx="650">
                  <c:v>66.599999999999994</c:v>
                </c:pt>
                <c:pt idx="651">
                  <c:v>66.7</c:v>
                </c:pt>
                <c:pt idx="652">
                  <c:v>66.7</c:v>
                </c:pt>
                <c:pt idx="653">
                  <c:v>66.599999999999994</c:v>
                </c:pt>
                <c:pt idx="654">
                  <c:v>66.5</c:v>
                </c:pt>
                <c:pt idx="655">
                  <c:v>66.599999999999994</c:v>
                </c:pt>
                <c:pt idx="656">
                  <c:v>66.7</c:v>
                </c:pt>
                <c:pt idx="657">
                  <c:v>66.599999999999994</c:v>
                </c:pt>
                <c:pt idx="658">
                  <c:v>66.400000000000006</c:v>
                </c:pt>
                <c:pt idx="659">
                  <c:v>66.3</c:v>
                </c:pt>
                <c:pt idx="660">
                  <c:v>66.400000000000006</c:v>
                </c:pt>
                <c:pt idx="661">
                  <c:v>66.400000000000006</c:v>
                </c:pt>
                <c:pt idx="662">
                  <c:v>66.3</c:v>
                </c:pt>
                <c:pt idx="663">
                  <c:v>66.400000000000006</c:v>
                </c:pt>
                <c:pt idx="664">
                  <c:v>66.400000000000006</c:v>
                </c:pt>
                <c:pt idx="665">
                  <c:v>66.5</c:v>
                </c:pt>
                <c:pt idx="666">
                  <c:v>66.2</c:v>
                </c:pt>
                <c:pt idx="667">
                  <c:v>66.099999999999994</c:v>
                </c:pt>
                <c:pt idx="668">
                  <c:v>66.099999999999994</c:v>
                </c:pt>
                <c:pt idx="669">
                  <c:v>66.099999999999994</c:v>
                </c:pt>
                <c:pt idx="670">
                  <c:v>66.099999999999994</c:v>
                </c:pt>
                <c:pt idx="671">
                  <c:v>65.900000000000006</c:v>
                </c:pt>
                <c:pt idx="672">
                  <c:v>66.099999999999994</c:v>
                </c:pt>
                <c:pt idx="673">
                  <c:v>66</c:v>
                </c:pt>
                <c:pt idx="674">
                  <c:v>66</c:v>
                </c:pt>
                <c:pt idx="675">
                  <c:v>65.900000000000006</c:v>
                </c:pt>
                <c:pt idx="676">
                  <c:v>66</c:v>
                </c:pt>
                <c:pt idx="677">
                  <c:v>66.099999999999994</c:v>
                </c:pt>
                <c:pt idx="678">
                  <c:v>66.099999999999994</c:v>
                </c:pt>
                <c:pt idx="679">
                  <c:v>66</c:v>
                </c:pt>
                <c:pt idx="680">
                  <c:v>65.8</c:v>
                </c:pt>
                <c:pt idx="681">
                  <c:v>65.900000000000006</c:v>
                </c:pt>
                <c:pt idx="682">
                  <c:v>66</c:v>
                </c:pt>
                <c:pt idx="683">
                  <c:v>65.900000000000006</c:v>
                </c:pt>
                <c:pt idx="684">
                  <c:v>65.8</c:v>
                </c:pt>
                <c:pt idx="685">
                  <c:v>65.900000000000006</c:v>
                </c:pt>
                <c:pt idx="686">
                  <c:v>65.900000000000006</c:v>
                </c:pt>
                <c:pt idx="687">
                  <c:v>66.099999999999994</c:v>
                </c:pt>
                <c:pt idx="688">
                  <c:v>66.099999999999994</c:v>
                </c:pt>
                <c:pt idx="689">
                  <c:v>66.099999999999994</c:v>
                </c:pt>
                <c:pt idx="690">
                  <c:v>66.099999999999994</c:v>
                </c:pt>
                <c:pt idx="691">
                  <c:v>66.2</c:v>
                </c:pt>
                <c:pt idx="692">
                  <c:v>66.099999999999994</c:v>
                </c:pt>
                <c:pt idx="693">
                  <c:v>66.099999999999994</c:v>
                </c:pt>
                <c:pt idx="694">
                  <c:v>66</c:v>
                </c:pt>
                <c:pt idx="695">
                  <c:v>66</c:v>
                </c:pt>
                <c:pt idx="696" formatCode="#0.0">
                  <c:v>66</c:v>
                </c:pt>
                <c:pt idx="697" formatCode="#0.0">
                  <c:v>66.099999999999994</c:v>
                </c:pt>
                <c:pt idx="698" formatCode="#0.0">
                  <c:v>66.2</c:v>
                </c:pt>
                <c:pt idx="699" formatCode="#0.0">
                  <c:v>66.099999999999994</c:v>
                </c:pt>
                <c:pt idx="700" formatCode="#0.0">
                  <c:v>66.099999999999994</c:v>
                </c:pt>
                <c:pt idx="701" formatCode="#0.0">
                  <c:v>66.2</c:v>
                </c:pt>
                <c:pt idx="702" formatCode="#0.0">
                  <c:v>66.099999999999994</c:v>
                </c:pt>
                <c:pt idx="703" formatCode="#0.0">
                  <c:v>66.2</c:v>
                </c:pt>
                <c:pt idx="704" formatCode="#0.0">
                  <c:v>66.099999999999994</c:v>
                </c:pt>
                <c:pt idx="705" formatCode="#0.0">
                  <c:v>66.2</c:v>
                </c:pt>
                <c:pt idx="706" formatCode="#0.0">
                  <c:v>66.3</c:v>
                </c:pt>
                <c:pt idx="707" formatCode="#0.0">
                  <c:v>66.400000000000006</c:v>
                </c:pt>
                <c:pt idx="708" formatCode="#0.0">
                  <c:v>66.400000000000006</c:v>
                </c:pt>
                <c:pt idx="709" formatCode="#0.0">
                  <c:v>66.3</c:v>
                </c:pt>
                <c:pt idx="710" formatCode="#0.0">
                  <c:v>66.2</c:v>
                </c:pt>
                <c:pt idx="711" formatCode="#0.0">
                  <c:v>65.900000000000006</c:v>
                </c:pt>
                <c:pt idx="712" formatCode="#0.0">
                  <c:v>66</c:v>
                </c:pt>
                <c:pt idx="713" formatCode="#0.0">
                  <c:v>66</c:v>
                </c:pt>
                <c:pt idx="714" formatCode="#0.0">
                  <c:v>66</c:v>
                </c:pt>
                <c:pt idx="715" formatCode="#0.0">
                  <c:v>65.8</c:v>
                </c:pt>
                <c:pt idx="716" formatCode="#0.0">
                  <c:v>66</c:v>
                </c:pt>
                <c:pt idx="717" formatCode="#0.0">
                  <c:v>65.8</c:v>
                </c:pt>
                <c:pt idx="718" formatCode="#0.0">
                  <c:v>66</c:v>
                </c:pt>
                <c:pt idx="719" formatCode="#0.0">
                  <c:v>66</c:v>
                </c:pt>
                <c:pt idx="720" formatCode="#0.0">
                  <c:v>66.2</c:v>
                </c:pt>
                <c:pt idx="721" formatCode="#0.0">
                  <c:v>66</c:v>
                </c:pt>
                <c:pt idx="722" formatCode="#0.0">
                  <c:v>66.099999999999994</c:v>
                </c:pt>
                <c:pt idx="723" formatCode="#0.0">
                  <c:v>65.900000000000006</c:v>
                </c:pt>
                <c:pt idx="724" formatCode="#0.0">
                  <c:v>66.099999999999994</c:v>
                </c:pt>
                <c:pt idx="725" formatCode="#0.0">
                  <c:v>66.099999999999994</c:v>
                </c:pt>
                <c:pt idx="726" formatCode="#0.0">
                  <c:v>66.099999999999994</c:v>
                </c:pt>
                <c:pt idx="727" formatCode="#0.0">
                  <c:v>66.099999999999994</c:v>
                </c:pt>
                <c:pt idx="728" formatCode="#0.0">
                  <c:v>66</c:v>
                </c:pt>
                <c:pt idx="729" formatCode="#0.0">
                  <c:v>66</c:v>
                </c:pt>
                <c:pt idx="730" formatCode="#0.0">
                  <c:v>65.900000000000006</c:v>
                </c:pt>
                <c:pt idx="731" formatCode="#0.0">
                  <c:v>65.8</c:v>
                </c:pt>
                <c:pt idx="732" formatCode="#0.0">
                  <c:v>65.7</c:v>
                </c:pt>
                <c:pt idx="733" formatCode="#0.0">
                  <c:v>65.8</c:v>
                </c:pt>
                <c:pt idx="734" formatCode="#0.0">
                  <c:v>65.599999999999994</c:v>
                </c:pt>
                <c:pt idx="735" formatCode="#0.0">
                  <c:v>65.7</c:v>
                </c:pt>
                <c:pt idx="736" formatCode="#0.0">
                  <c:v>65.7</c:v>
                </c:pt>
                <c:pt idx="737" formatCode="#0.0">
                  <c:v>65.7</c:v>
                </c:pt>
                <c:pt idx="738" formatCode="#0.0">
                  <c:v>65.5</c:v>
                </c:pt>
                <c:pt idx="739" formatCode="#0.0">
                  <c:v>65.400000000000006</c:v>
                </c:pt>
                <c:pt idx="740" formatCode="#0.0">
                  <c:v>65.099999999999994</c:v>
                </c:pt>
                <c:pt idx="741" formatCode="#0.0">
                  <c:v>65</c:v>
                </c:pt>
                <c:pt idx="742" formatCode="#0.0">
                  <c:v>65</c:v>
                </c:pt>
                <c:pt idx="743" formatCode="#0.0">
                  <c:v>64.599999999999994</c:v>
                </c:pt>
                <c:pt idx="744" formatCode="#0.0">
                  <c:v>64.8</c:v>
                </c:pt>
                <c:pt idx="745" formatCode="#0.0">
                  <c:v>64.900000000000006</c:v>
                </c:pt>
                <c:pt idx="746" formatCode="#0.0">
                  <c:v>64.900000000000006</c:v>
                </c:pt>
                <c:pt idx="747" formatCode="#0.0">
                  <c:v>65.2</c:v>
                </c:pt>
                <c:pt idx="748" formatCode="#0.0">
                  <c:v>64.900000000000006</c:v>
                </c:pt>
                <c:pt idx="749" formatCode="#0.0">
                  <c:v>64.599999999999994</c:v>
                </c:pt>
                <c:pt idx="750" formatCode="#0.0">
                  <c:v>64.599999999999994</c:v>
                </c:pt>
                <c:pt idx="751" formatCode="#0.0">
                  <c:v>64.7</c:v>
                </c:pt>
                <c:pt idx="752" formatCode="#0.0">
                  <c:v>64.599999999999994</c:v>
                </c:pt>
                <c:pt idx="753" formatCode="#0.0">
                  <c:v>64.400000000000006</c:v>
                </c:pt>
                <c:pt idx="754" formatCode="#0.0">
                  <c:v>64.599999999999994</c:v>
                </c:pt>
                <c:pt idx="755" formatCode="#0.0">
                  <c:v>64.3</c:v>
                </c:pt>
                <c:pt idx="756" formatCode="#0.0">
                  <c:v>64.2</c:v>
                </c:pt>
                <c:pt idx="757" formatCode="#0.0">
                  <c:v>64.099999999999994</c:v>
                </c:pt>
                <c:pt idx="758" formatCode="#0.0">
                  <c:v>64.2</c:v>
                </c:pt>
                <c:pt idx="759" formatCode="#0.0">
                  <c:v>64.2</c:v>
                </c:pt>
                <c:pt idx="760" formatCode="#0.0">
                  <c:v>64.099999999999994</c:v>
                </c:pt>
                <c:pt idx="761" formatCode="#0.0">
                  <c:v>64</c:v>
                </c:pt>
                <c:pt idx="762" formatCode="#0.0">
                  <c:v>64</c:v>
                </c:pt>
                <c:pt idx="763" formatCode="#0.0">
                  <c:v>64.099999999999994</c:v>
                </c:pt>
                <c:pt idx="764" formatCode="#0.0">
                  <c:v>64.2</c:v>
                </c:pt>
                <c:pt idx="765" formatCode="#0.0">
                  <c:v>64.099999999999994</c:v>
                </c:pt>
                <c:pt idx="766" formatCode="#0.0">
                  <c:v>64.099999999999994</c:v>
                </c:pt>
                <c:pt idx="767" formatCode="#0.0">
                  <c:v>64</c:v>
                </c:pt>
                <c:pt idx="768" formatCode="#0.0">
                  <c:v>63.7</c:v>
                </c:pt>
                <c:pt idx="769" formatCode="#0.0">
                  <c:v>63.8</c:v>
                </c:pt>
                <c:pt idx="770" formatCode="#0.0">
                  <c:v>63.8</c:v>
                </c:pt>
                <c:pt idx="771" formatCode="#0.0">
                  <c:v>63.7</c:v>
                </c:pt>
                <c:pt idx="772" formatCode="#0.0">
                  <c:v>63.7</c:v>
                </c:pt>
                <c:pt idx="773" formatCode="#0.0">
                  <c:v>63.8</c:v>
                </c:pt>
                <c:pt idx="774" formatCode="#0.0">
                  <c:v>63.7</c:v>
                </c:pt>
                <c:pt idx="775" formatCode="#0.0">
                  <c:v>63.5</c:v>
                </c:pt>
                <c:pt idx="776" formatCode="#0.0">
                  <c:v>63.7</c:v>
                </c:pt>
                <c:pt idx="777" formatCode="#0.0">
                  <c:v>63.8</c:v>
                </c:pt>
                <c:pt idx="778" formatCode="#0.0">
                  <c:v>63.6</c:v>
                </c:pt>
                <c:pt idx="779" formatCode="#0.0">
                  <c:v>63.7</c:v>
                </c:pt>
                <c:pt idx="780" formatCode="#0.0">
                  <c:v>63.6</c:v>
                </c:pt>
                <c:pt idx="781" formatCode="#0.0">
                  <c:v>63.4</c:v>
                </c:pt>
                <c:pt idx="782" formatCode="#0.0">
                  <c:v>63.3</c:v>
                </c:pt>
                <c:pt idx="783" formatCode="#0.0">
                  <c:v>63.4</c:v>
                </c:pt>
                <c:pt idx="784" formatCode="#0.0">
                  <c:v>63.4</c:v>
                </c:pt>
                <c:pt idx="785" formatCode="#0.0">
                  <c:v>63.4</c:v>
                </c:pt>
                <c:pt idx="786" formatCode="#0.0">
                  <c:v>63.3</c:v>
                </c:pt>
                <c:pt idx="787" formatCode="#0.0">
                  <c:v>63.2</c:v>
                </c:pt>
                <c:pt idx="788" formatCode="#0.0">
                  <c:v>63.3</c:v>
                </c:pt>
                <c:pt idx="789" formatCode="#0.0">
                  <c:v>62.8</c:v>
                </c:pt>
                <c:pt idx="790" formatCode="#0.0">
                  <c:v>63</c:v>
                </c:pt>
                <c:pt idx="791" formatCode="#0.0">
                  <c:v>62.9</c:v>
                </c:pt>
                <c:pt idx="792" formatCode="#0.0">
                  <c:v>62.9</c:v>
                </c:pt>
                <c:pt idx="793" formatCode="#0.0">
                  <c:v>63</c:v>
                </c:pt>
                <c:pt idx="794" formatCode="#0.0">
                  <c:v>63.2</c:v>
                </c:pt>
                <c:pt idx="795" formatCode="#0.0">
                  <c:v>62.8</c:v>
                </c:pt>
                <c:pt idx="796" formatCode="#0.0">
                  <c:v>62.8</c:v>
                </c:pt>
                <c:pt idx="797" formatCode="#0.0">
                  <c:v>62.8</c:v>
                </c:pt>
                <c:pt idx="798" formatCode="#0.0">
                  <c:v>62.9</c:v>
                </c:pt>
                <c:pt idx="799" formatCode="#0.0">
                  <c:v>62.9</c:v>
                </c:pt>
                <c:pt idx="800" formatCode="#0.0">
                  <c:v>62.8</c:v>
                </c:pt>
                <c:pt idx="801" formatCode="#0.0">
                  <c:v>62.9</c:v>
                </c:pt>
                <c:pt idx="802" formatCode="#0.0">
                  <c:v>62.9</c:v>
                </c:pt>
                <c:pt idx="803" formatCode="#0.0">
                  <c:v>62.7</c:v>
                </c:pt>
                <c:pt idx="804" formatCode="#0.0">
                  <c:v>62.9</c:v>
                </c:pt>
                <c:pt idx="805" formatCode="#0.0">
                  <c:v>62.8</c:v>
                </c:pt>
                <c:pt idx="806" formatCode="#0.0">
                  <c:v>62.7</c:v>
                </c:pt>
                <c:pt idx="807" formatCode="#0.0">
                  <c:v>62.7</c:v>
                </c:pt>
                <c:pt idx="808" formatCode="#0.0">
                  <c:v>62.8</c:v>
                </c:pt>
                <c:pt idx="809" formatCode="#0.0">
                  <c:v>62.6</c:v>
                </c:pt>
                <c:pt idx="810" formatCode="#0.0">
                  <c:v>62.6</c:v>
                </c:pt>
                <c:pt idx="811" formatCode="#0.0">
                  <c:v>62.6</c:v>
                </c:pt>
                <c:pt idx="812" formatCode="#0.0">
                  <c:v>62.4</c:v>
                </c:pt>
                <c:pt idx="813" formatCode="#0.0">
                  <c:v>62.5</c:v>
                </c:pt>
                <c:pt idx="814" formatCode="#0.0">
                  <c:v>62.5</c:v>
                </c:pt>
                <c:pt idx="815" formatCode="#0.0">
                  <c:v>62.6</c:v>
                </c:pt>
                <c:pt idx="816" formatCode="#0.0">
                  <c:v>62.7</c:v>
                </c:pt>
                <c:pt idx="817" formatCode="#0.0">
                  <c:v>62.9</c:v>
                </c:pt>
                <c:pt idx="818" formatCode="#0.0">
                  <c:v>63</c:v>
                </c:pt>
                <c:pt idx="819" formatCode="#0.0">
                  <c:v>62.8</c:v>
                </c:pt>
                <c:pt idx="820" formatCode="#0.0">
                  <c:v>62.6</c:v>
                </c:pt>
                <c:pt idx="821" formatCode="#0.0">
                  <c:v>62.7</c:v>
                </c:pt>
              </c:numCache>
            </c:numRef>
          </c:val>
          <c:smooth val="0"/>
        </c:ser>
        <c:dLbls>
          <c:showLegendKey val="0"/>
          <c:showVal val="0"/>
          <c:showCatName val="0"/>
          <c:showSerName val="0"/>
          <c:showPercent val="0"/>
          <c:showBubbleSize val="0"/>
        </c:dLbls>
        <c:marker val="1"/>
        <c:smooth val="0"/>
        <c:axId val="144608256"/>
        <c:axId val="144610048"/>
      </c:lineChart>
      <c:catAx>
        <c:axId val="144605184"/>
        <c:scaling>
          <c:orientation val="minMax"/>
        </c:scaling>
        <c:delete val="0"/>
        <c:axPos val="b"/>
        <c:numFmt formatCode="General" sourceLinked="1"/>
        <c:majorTickMark val="out"/>
        <c:minorTickMark val="none"/>
        <c:tickLblPos val="nextTo"/>
        <c:spPr>
          <a:ln w="3163">
            <a:solidFill>
              <a:schemeClr val="tx1"/>
            </a:solidFill>
            <a:prstDash val="solid"/>
          </a:ln>
        </c:spPr>
        <c:txPr>
          <a:bodyPr rot="0" vert="horz"/>
          <a:lstStyle/>
          <a:p>
            <a:pPr>
              <a:defRPr sz="996" b="0" i="0" u="none" strike="noStrike" baseline="0">
                <a:solidFill>
                  <a:schemeClr val="tx1"/>
                </a:solidFill>
                <a:latin typeface="Arial"/>
                <a:ea typeface="Arial"/>
                <a:cs typeface="Arial"/>
              </a:defRPr>
            </a:pPr>
            <a:endParaRPr lang="en-US"/>
          </a:p>
        </c:txPr>
        <c:crossAx val="144606720"/>
        <c:crosses val="autoZero"/>
        <c:auto val="0"/>
        <c:lblAlgn val="ctr"/>
        <c:lblOffset val="100"/>
        <c:tickLblSkip val="48"/>
        <c:tickMarkSkip val="12"/>
        <c:noMultiLvlLbl val="0"/>
      </c:catAx>
      <c:valAx>
        <c:axId val="144606720"/>
        <c:scaling>
          <c:orientation val="minMax"/>
          <c:max val="95"/>
          <c:min val="45"/>
        </c:scaling>
        <c:delete val="0"/>
        <c:axPos val="l"/>
        <c:numFmt formatCode="General" sourceLinked="1"/>
        <c:majorTickMark val="cross"/>
        <c:minorTickMark val="none"/>
        <c:tickLblPos val="nextTo"/>
        <c:spPr>
          <a:ln w="3163">
            <a:solidFill>
              <a:schemeClr val="tx1"/>
            </a:solidFill>
            <a:prstDash val="solid"/>
          </a:ln>
        </c:spPr>
        <c:txPr>
          <a:bodyPr rot="0" vert="horz"/>
          <a:lstStyle/>
          <a:p>
            <a:pPr>
              <a:defRPr sz="996" b="0" i="0" u="none" strike="noStrike" baseline="0">
                <a:solidFill>
                  <a:schemeClr val="tx1"/>
                </a:solidFill>
                <a:latin typeface="Arial"/>
                <a:ea typeface="Arial"/>
                <a:cs typeface="Arial"/>
              </a:defRPr>
            </a:pPr>
            <a:endParaRPr lang="en-US"/>
          </a:p>
        </c:txPr>
        <c:crossAx val="144605184"/>
        <c:crosses val="autoZero"/>
        <c:crossBetween val="between"/>
        <c:majorUnit val="10"/>
        <c:minorUnit val="5"/>
      </c:valAx>
      <c:catAx>
        <c:axId val="144608256"/>
        <c:scaling>
          <c:orientation val="minMax"/>
        </c:scaling>
        <c:delete val="1"/>
        <c:axPos val="b"/>
        <c:numFmt formatCode="General" sourceLinked="1"/>
        <c:majorTickMark val="out"/>
        <c:minorTickMark val="none"/>
        <c:tickLblPos val="nextTo"/>
        <c:crossAx val="144610048"/>
        <c:crosses val="autoZero"/>
        <c:auto val="0"/>
        <c:lblAlgn val="ctr"/>
        <c:lblOffset val="100"/>
        <c:noMultiLvlLbl val="0"/>
      </c:catAx>
      <c:valAx>
        <c:axId val="144610048"/>
        <c:scaling>
          <c:orientation val="minMax"/>
        </c:scaling>
        <c:delete val="1"/>
        <c:axPos val="l"/>
        <c:numFmt formatCode="General" sourceLinked="1"/>
        <c:majorTickMark val="out"/>
        <c:minorTickMark val="none"/>
        <c:tickLblPos val="nextTo"/>
        <c:crossAx val="144608256"/>
        <c:crosses val="autoZero"/>
        <c:crossBetween val="between"/>
      </c:valAx>
      <c:spPr>
        <a:noFill/>
        <a:ln w="3163">
          <a:solidFill>
            <a:schemeClr val="tx1"/>
          </a:solidFill>
          <a:prstDash val="solid"/>
        </a:ln>
      </c:spPr>
    </c:plotArea>
    <c:plotVisOnly val="1"/>
    <c:dispBlanksAs val="gap"/>
    <c:showDLblsOverMax val="0"/>
  </c:chart>
  <c:spPr>
    <a:noFill/>
    <a:ln>
      <a:noFill/>
    </a:ln>
  </c:spPr>
  <c:txPr>
    <a:bodyPr/>
    <a:lstStyle/>
    <a:p>
      <a:pPr>
        <a:defRPr sz="996" b="0"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
          <c:y val="6.3024451518554681E-2"/>
          <c:w val="1"/>
          <c:h val="0.800829875518699"/>
        </c:manualLayout>
      </c:layout>
      <c:barChart>
        <c:barDir val="col"/>
        <c:grouping val="clustered"/>
        <c:varyColors val="0"/>
        <c:ser>
          <c:idx val="0"/>
          <c:order val="0"/>
          <c:tx>
            <c:strRef>
              <c:f>Sheet1!$A$2</c:f>
              <c:strCache>
                <c:ptCount val="1"/>
                <c:pt idx="0">
                  <c:v>2004</c:v>
                </c:pt>
              </c:strCache>
            </c:strRef>
          </c:tx>
          <c:spPr>
            <a:scene3d>
              <a:camera prst="orthographicFront"/>
              <a:lightRig rig="threePt" dir="t"/>
            </a:scene3d>
            <a:sp3d prstMaterial="matte"/>
          </c:spPr>
          <c:invertIfNegative val="0"/>
          <c:dLbls>
            <c:numFmt formatCode="0.0" sourceLinked="0"/>
            <c:spPr>
              <a:noFill/>
              <a:ln>
                <a:noFill/>
              </a:ln>
              <a:effectLst/>
            </c:spPr>
            <c:txPr>
              <a:bodyPr/>
              <a:lstStyle/>
              <a:p>
                <a:pPr>
                  <a:defRPr>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 Population age 16 and over</c:v>
                </c:pt>
                <c:pt idx="1">
                  <c:v>Labor Force</c:v>
                </c:pt>
              </c:strCache>
            </c:strRef>
          </c:cat>
          <c:val>
            <c:numRef>
              <c:f>Sheet1!$B$2:$C$2</c:f>
              <c:numCache>
                <c:formatCode>0.0</c:formatCode>
                <c:ptCount val="2"/>
                <c:pt idx="0">
                  <c:v>223.4</c:v>
                </c:pt>
                <c:pt idx="1">
                  <c:v>147.4</c:v>
                </c:pt>
              </c:numCache>
            </c:numRef>
          </c:val>
        </c:ser>
        <c:ser>
          <c:idx val="1"/>
          <c:order val="1"/>
          <c:tx>
            <c:strRef>
              <c:f>Sheet1!$A$3</c:f>
              <c:strCache>
                <c:ptCount val="1"/>
                <c:pt idx="0">
                  <c:v>2014</c:v>
                </c:pt>
              </c:strCache>
            </c:strRef>
          </c:tx>
          <c:spPr>
            <a:scene3d>
              <a:camera prst="orthographicFront"/>
              <a:lightRig rig="threePt" dir="t"/>
            </a:scene3d>
            <a:sp3d prstMaterial="matte"/>
          </c:spPr>
          <c:invertIfNegative val="0"/>
          <c:dLbls>
            <c:numFmt formatCode="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 Population age 16 and over</c:v>
                </c:pt>
                <c:pt idx="1">
                  <c:v>Labor Force</c:v>
                </c:pt>
              </c:strCache>
            </c:strRef>
          </c:cat>
          <c:val>
            <c:numRef>
              <c:f>Sheet1!$B$3:$C$3</c:f>
              <c:numCache>
                <c:formatCode>0.0</c:formatCode>
                <c:ptCount val="2"/>
                <c:pt idx="0">
                  <c:v>247.9</c:v>
                </c:pt>
                <c:pt idx="1">
                  <c:v>155.9</c:v>
                </c:pt>
              </c:numCache>
            </c:numRef>
          </c:val>
        </c:ser>
        <c:ser>
          <c:idx val="2"/>
          <c:order val="2"/>
          <c:tx>
            <c:strRef>
              <c:f>Sheet1!$A$4</c:f>
              <c:strCache>
                <c:ptCount val="1"/>
                <c:pt idx="0">
                  <c:v>2024 (projected)</c:v>
                </c:pt>
              </c:strCache>
            </c:strRef>
          </c:tx>
          <c:spPr>
            <a:scene3d>
              <a:camera prst="orthographicFront"/>
              <a:lightRig rig="threePt" dir="t"/>
            </a:scene3d>
            <a:sp3d prstMaterial="matte"/>
          </c:spPr>
          <c:invertIfNegative val="0"/>
          <c:dLbls>
            <c:spPr>
              <a:noFill/>
              <a:ln>
                <a:noFill/>
              </a:ln>
              <a:effectLst/>
            </c:spPr>
            <c:txPr>
              <a:bodyPr/>
              <a:lstStyle/>
              <a:p>
                <a:pPr>
                  <a:defRPr>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 Population age 16 and over</c:v>
                </c:pt>
                <c:pt idx="1">
                  <c:v>Labor Force</c:v>
                </c:pt>
              </c:strCache>
            </c:strRef>
          </c:cat>
          <c:val>
            <c:numRef>
              <c:f>Sheet1!$B$4:$C$4</c:f>
              <c:numCache>
                <c:formatCode>0.0</c:formatCode>
                <c:ptCount val="2"/>
                <c:pt idx="0">
                  <c:v>269.10000000000002</c:v>
                </c:pt>
                <c:pt idx="1">
                  <c:v>163.80000000000001</c:v>
                </c:pt>
              </c:numCache>
            </c:numRef>
          </c:val>
        </c:ser>
        <c:dLbls>
          <c:showLegendKey val="0"/>
          <c:showVal val="1"/>
          <c:showCatName val="0"/>
          <c:showSerName val="0"/>
          <c:showPercent val="0"/>
          <c:showBubbleSize val="0"/>
        </c:dLbls>
        <c:gapWidth val="70"/>
        <c:axId val="145387520"/>
        <c:axId val="145389056"/>
      </c:barChart>
      <c:catAx>
        <c:axId val="145387520"/>
        <c:scaling>
          <c:orientation val="minMax"/>
        </c:scaling>
        <c:delete val="0"/>
        <c:axPos val="b"/>
        <c:numFmt formatCode="General" sourceLinked="1"/>
        <c:majorTickMark val="none"/>
        <c:minorTickMark val="none"/>
        <c:tickLblPos val="nextTo"/>
        <c:txPr>
          <a:bodyPr rot="0" vert="horz"/>
          <a:lstStyle/>
          <a:p>
            <a:pPr>
              <a:defRPr/>
            </a:pPr>
            <a:endParaRPr lang="en-US"/>
          </a:p>
        </c:txPr>
        <c:crossAx val="145389056"/>
        <c:crosses val="autoZero"/>
        <c:auto val="1"/>
        <c:lblAlgn val="ctr"/>
        <c:lblOffset val="300"/>
        <c:tickLblSkip val="1"/>
        <c:tickMarkSkip val="1"/>
        <c:noMultiLvlLbl val="0"/>
      </c:catAx>
      <c:valAx>
        <c:axId val="145389056"/>
        <c:scaling>
          <c:orientation val="minMax"/>
        </c:scaling>
        <c:delete val="1"/>
        <c:axPos val="l"/>
        <c:numFmt formatCode="0.0" sourceLinked="1"/>
        <c:majorTickMark val="out"/>
        <c:minorTickMark val="none"/>
        <c:tickLblPos val="none"/>
        <c:crossAx val="1453875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
          <c:y val="4.0642317495185924E-2"/>
          <c:w val="0.9987179487179213"/>
          <c:h val="0.79146919431279616"/>
        </c:manualLayout>
      </c:layout>
      <c:barChart>
        <c:barDir val="col"/>
        <c:grouping val="clustered"/>
        <c:varyColors val="0"/>
        <c:ser>
          <c:idx val="0"/>
          <c:order val="0"/>
          <c:tx>
            <c:strRef>
              <c:f>Sheet1!$A$2</c:f>
              <c:strCache>
                <c:ptCount val="1"/>
                <c:pt idx="0">
                  <c:v>Civilian non-institutional population aged 16 and over</c:v>
                </c:pt>
              </c:strCache>
            </c:strRef>
          </c:tx>
          <c:spPr>
            <a:scene3d>
              <a:camera prst="orthographicFront"/>
              <a:lightRig rig="threePt" dir="t"/>
            </a:scene3d>
            <a:sp3d prstMaterial="matte"/>
          </c:spPr>
          <c:invertIfNegative val="0"/>
          <c:dLbls>
            <c:numFmt formatCode="0.0%" sourceLinked="0"/>
            <c:spPr>
              <a:noFill/>
              <a:ln>
                <a:noFill/>
              </a:ln>
              <a:effectLst/>
            </c:spPr>
            <c:txPr>
              <a:bodyPr/>
              <a:lstStyle/>
              <a:p>
                <a:pPr>
                  <a:defRPr sz="1400">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1964-74</c:v>
                </c:pt>
                <c:pt idx="1">
                  <c:v>1974-84</c:v>
                </c:pt>
                <c:pt idx="2">
                  <c:v>1984-94</c:v>
                </c:pt>
                <c:pt idx="3">
                  <c:v>1994-2004</c:v>
                </c:pt>
                <c:pt idx="4">
                  <c:v>2004-14</c:v>
                </c:pt>
                <c:pt idx="5">
                  <c:v>Projected 2014-24</c:v>
                </c:pt>
              </c:strCache>
            </c:strRef>
          </c:cat>
          <c:val>
            <c:numRef>
              <c:f>Sheet1!$B$2:$G$2</c:f>
              <c:numCache>
                <c:formatCode>0.00%</c:formatCode>
                <c:ptCount val="6"/>
                <c:pt idx="0">
                  <c:v>1.89E-2</c:v>
                </c:pt>
                <c:pt idx="1">
                  <c:v>1.6299999999999999E-2</c:v>
                </c:pt>
                <c:pt idx="2">
                  <c:v>1.0999999999999999E-2</c:v>
                </c:pt>
                <c:pt idx="3">
                  <c:v>1.2699999999999999E-2</c:v>
                </c:pt>
                <c:pt idx="4">
                  <c:v>1.0500000000000001E-2</c:v>
                </c:pt>
                <c:pt idx="5">
                  <c:v>8.2000000000000007E-3</c:v>
                </c:pt>
              </c:numCache>
            </c:numRef>
          </c:val>
        </c:ser>
        <c:ser>
          <c:idx val="1"/>
          <c:order val="1"/>
          <c:tx>
            <c:strRef>
              <c:f>Sheet1!$A$3</c:f>
              <c:strCache>
                <c:ptCount val="1"/>
                <c:pt idx="0">
                  <c:v>Labor Force</c:v>
                </c:pt>
              </c:strCache>
            </c:strRef>
          </c:tx>
          <c:spPr>
            <a:scene3d>
              <a:camera prst="orthographicFront"/>
              <a:lightRig rig="threePt" dir="t"/>
            </a:scene3d>
            <a:sp3d prstMaterial="matte"/>
          </c:spPr>
          <c:invertIfNegative val="0"/>
          <c:dLbls>
            <c:numFmt formatCode="0.0%" sourceLinked="0"/>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1964-74</c:v>
                </c:pt>
                <c:pt idx="1">
                  <c:v>1974-84</c:v>
                </c:pt>
                <c:pt idx="2">
                  <c:v>1984-94</c:v>
                </c:pt>
                <c:pt idx="3">
                  <c:v>1994-2004</c:v>
                </c:pt>
                <c:pt idx="4">
                  <c:v>2004-14</c:v>
                </c:pt>
                <c:pt idx="5">
                  <c:v>Projected 2014-24</c:v>
                </c:pt>
              </c:strCache>
            </c:strRef>
          </c:cat>
          <c:val>
            <c:numRef>
              <c:f>Sheet1!$B$3:$G$3</c:f>
              <c:numCache>
                <c:formatCode>0.00%</c:formatCode>
                <c:ptCount val="6"/>
                <c:pt idx="0">
                  <c:v>2.3300000000000001E-2</c:v>
                </c:pt>
                <c:pt idx="1">
                  <c:v>2.1299999999999999E-2</c:v>
                </c:pt>
                <c:pt idx="2">
                  <c:v>1.4500000000000001E-2</c:v>
                </c:pt>
                <c:pt idx="3">
                  <c:v>1.18E-2</c:v>
                </c:pt>
                <c:pt idx="4">
                  <c:v>5.5999999999999999E-3</c:v>
                </c:pt>
                <c:pt idx="5">
                  <c:v>4.8999999999999998E-3</c:v>
                </c:pt>
              </c:numCache>
            </c:numRef>
          </c:val>
        </c:ser>
        <c:dLbls>
          <c:showLegendKey val="0"/>
          <c:showVal val="1"/>
          <c:showCatName val="0"/>
          <c:showSerName val="0"/>
          <c:showPercent val="0"/>
          <c:showBubbleSize val="0"/>
        </c:dLbls>
        <c:gapWidth val="60"/>
        <c:axId val="145087872"/>
        <c:axId val="154997888"/>
      </c:barChart>
      <c:catAx>
        <c:axId val="145087872"/>
        <c:scaling>
          <c:orientation val="minMax"/>
        </c:scaling>
        <c:delete val="0"/>
        <c:axPos val="b"/>
        <c:numFmt formatCode="General" sourceLinked="1"/>
        <c:majorTickMark val="none"/>
        <c:minorTickMark val="none"/>
        <c:tickLblPos val="nextTo"/>
        <c:txPr>
          <a:bodyPr rot="0" vert="horz"/>
          <a:lstStyle/>
          <a:p>
            <a:pPr>
              <a:defRPr/>
            </a:pPr>
            <a:endParaRPr lang="en-US"/>
          </a:p>
        </c:txPr>
        <c:crossAx val="154997888"/>
        <c:crosses val="autoZero"/>
        <c:auto val="1"/>
        <c:lblAlgn val="ctr"/>
        <c:lblOffset val="100"/>
        <c:tickLblSkip val="1"/>
        <c:tickMarkSkip val="1"/>
        <c:noMultiLvlLbl val="0"/>
      </c:catAx>
      <c:valAx>
        <c:axId val="154997888"/>
        <c:scaling>
          <c:orientation val="minMax"/>
          <c:min val="0"/>
        </c:scaling>
        <c:delete val="1"/>
        <c:axPos val="l"/>
        <c:numFmt formatCode="0.00%" sourceLinked="1"/>
        <c:majorTickMark val="out"/>
        <c:minorTickMark val="none"/>
        <c:tickLblPos val="none"/>
        <c:crossAx val="145087872"/>
        <c:crosses val="autoZero"/>
        <c:crossBetween val="between"/>
      </c:valAx>
    </c:plotArea>
    <c:legend>
      <c:legendPos val="r"/>
      <c:legendEntry>
        <c:idx val="0"/>
        <c:txPr>
          <a:bodyPr/>
          <a:lstStyle/>
          <a:p>
            <a:pPr>
              <a:defRPr baseline="0">
                <a:latin typeface="Calibri" panose="020F0502020204030204" pitchFamily="34" charset="0"/>
                <a:cs typeface="Calibri" panose="020F0502020204030204" pitchFamily="34" charset="0"/>
              </a:defRPr>
            </a:pPr>
            <a:endParaRPr lang="en-US"/>
          </a:p>
        </c:txPr>
      </c:legendEntry>
      <c:layout>
        <c:manualLayout>
          <c:xMode val="edge"/>
          <c:yMode val="edge"/>
          <c:x val="0.66581955400467108"/>
          <c:y val="0"/>
          <c:w val="0.32780286845957446"/>
          <c:h val="0.46183982670023493"/>
        </c:manualLayout>
      </c:layout>
      <c:overlay val="0"/>
      <c:txPr>
        <a:bodyPr/>
        <a:lstStyle/>
        <a:p>
          <a:pPr>
            <a:defRPr baseline="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1706497763380265E-2"/>
          <c:y val="6.7307597079839313E-2"/>
          <c:w val="0.90343074968232195"/>
          <c:h val="0.78605769230769262"/>
        </c:manualLayout>
      </c:layout>
      <c:lineChart>
        <c:grouping val="standard"/>
        <c:varyColors val="0"/>
        <c:ser>
          <c:idx val="0"/>
          <c:order val="0"/>
          <c:tx>
            <c:strRef>
              <c:f>Sheet1!$A$2</c:f>
              <c:strCache>
                <c:ptCount val="1"/>
                <c:pt idx="0">
                  <c:v>Men</c:v>
                </c:pt>
              </c:strCache>
            </c:strRef>
          </c:tx>
          <c:spPr>
            <a:effectLst/>
          </c:spPr>
          <c:marker>
            <c:symbol val="diamond"/>
            <c:size val="10"/>
            <c:spPr>
              <a:effectLst/>
            </c:spPr>
          </c:marker>
          <c:dPt>
            <c:idx val="6"/>
            <c:bubble3D val="0"/>
            <c:spPr>
              <a:ln>
                <a:prstDash val="sysDash"/>
              </a:ln>
              <a:effectLst/>
            </c:spPr>
          </c:dPt>
          <c:dLbls>
            <c:dLbl>
              <c:idx val="0"/>
              <c:tx>
                <c:rich>
                  <a:bodyPr/>
                  <a:lstStyle/>
                  <a:p>
                    <a:fld id="{648B7246-F323-4210-A099-6FACC7FBC9E3}" type="VALUE">
                      <a:rPr lang="en-US" smtClean="0"/>
                      <a:pPr/>
                      <a:t>[VALUE]</a:t>
                    </a:fld>
                    <a:r>
                      <a:rPr lang="en-US" dirty="0" smtClean="0"/>
                      <a:t>.0</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txPr>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1964</c:v>
                </c:pt>
                <c:pt idx="1">
                  <c:v>1974</c:v>
                </c:pt>
                <c:pt idx="2">
                  <c:v>1984</c:v>
                </c:pt>
                <c:pt idx="3">
                  <c:v>1994</c:v>
                </c:pt>
                <c:pt idx="4">
                  <c:v>2004</c:v>
                </c:pt>
                <c:pt idx="5">
                  <c:v>2014</c:v>
                </c:pt>
                <c:pt idx="6">
                  <c:v>Projected 2024</c:v>
                </c:pt>
              </c:strCache>
            </c:strRef>
          </c:cat>
          <c:val>
            <c:numRef>
              <c:f>Sheet1!$B$2:$H$2</c:f>
              <c:numCache>
                <c:formatCode>0.0</c:formatCode>
                <c:ptCount val="7"/>
                <c:pt idx="0" formatCode="General">
                  <c:v>81</c:v>
                </c:pt>
                <c:pt idx="1">
                  <c:v>78.7</c:v>
                </c:pt>
                <c:pt idx="2" formatCode="General">
                  <c:v>76.400000000000006</c:v>
                </c:pt>
                <c:pt idx="3" formatCode="General">
                  <c:v>75.099999999999994</c:v>
                </c:pt>
                <c:pt idx="4" formatCode="General">
                  <c:v>73.3</c:v>
                </c:pt>
                <c:pt idx="5" formatCode="General">
                  <c:v>69.2</c:v>
                </c:pt>
                <c:pt idx="6" formatCode="General">
                  <c:v>66.2</c:v>
                </c:pt>
              </c:numCache>
            </c:numRef>
          </c:val>
          <c:smooth val="1"/>
        </c:ser>
        <c:ser>
          <c:idx val="1"/>
          <c:order val="1"/>
          <c:tx>
            <c:strRef>
              <c:f>Sheet1!$A$3</c:f>
              <c:strCache>
                <c:ptCount val="1"/>
                <c:pt idx="0">
                  <c:v>Total</c:v>
                </c:pt>
              </c:strCache>
            </c:strRef>
          </c:tx>
          <c:spPr>
            <a:effectLst/>
          </c:spPr>
          <c:marker>
            <c:symbol val="square"/>
            <c:size val="10"/>
            <c:spPr>
              <a:effectLst/>
              <a:scene3d>
                <a:camera prst="orthographicFront"/>
                <a:lightRig rig="threePt" dir="t">
                  <a:rot lat="0" lon="0" rev="1200000"/>
                </a:lightRig>
              </a:scene3d>
              <a:sp3d/>
            </c:spPr>
          </c:marker>
          <c:dPt>
            <c:idx val="6"/>
            <c:bubble3D val="0"/>
            <c:spPr>
              <a:ln>
                <a:prstDash val="sysDash"/>
              </a:ln>
              <a:effectLst/>
            </c:spPr>
          </c:dPt>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layout>
                <c:manualLayout>
                  <c:x val="-1.1565677242787006E-16"/>
                  <c:y val="-1.34593124983175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9089129060912872E-2"/>
                  <c:y val="5.0891674154073176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1964</c:v>
                </c:pt>
                <c:pt idx="1">
                  <c:v>1974</c:v>
                </c:pt>
                <c:pt idx="2">
                  <c:v>1984</c:v>
                </c:pt>
                <c:pt idx="3">
                  <c:v>1994</c:v>
                </c:pt>
                <c:pt idx="4">
                  <c:v>2004</c:v>
                </c:pt>
                <c:pt idx="5">
                  <c:v>2014</c:v>
                </c:pt>
                <c:pt idx="6">
                  <c:v>Projected 2024</c:v>
                </c:pt>
              </c:strCache>
            </c:strRef>
          </c:cat>
          <c:val>
            <c:numRef>
              <c:f>Sheet1!$B$3:$H$3</c:f>
              <c:numCache>
                <c:formatCode>General</c:formatCode>
                <c:ptCount val="7"/>
                <c:pt idx="0" formatCode="0.0">
                  <c:v>58.7</c:v>
                </c:pt>
                <c:pt idx="1">
                  <c:v>61.3</c:v>
                </c:pt>
                <c:pt idx="2">
                  <c:v>64.400000000000006</c:v>
                </c:pt>
                <c:pt idx="3" formatCode="0.0">
                  <c:v>66.599999999999994</c:v>
                </c:pt>
                <c:pt idx="4">
                  <c:v>66</c:v>
                </c:pt>
                <c:pt idx="5">
                  <c:v>62.9</c:v>
                </c:pt>
                <c:pt idx="6">
                  <c:v>60.9</c:v>
                </c:pt>
              </c:numCache>
            </c:numRef>
          </c:val>
          <c:smooth val="1"/>
        </c:ser>
        <c:ser>
          <c:idx val="2"/>
          <c:order val="2"/>
          <c:tx>
            <c:strRef>
              <c:f>Sheet1!$A$4</c:f>
              <c:strCache>
                <c:ptCount val="1"/>
                <c:pt idx="0">
                  <c:v>Women</c:v>
                </c:pt>
              </c:strCache>
            </c:strRef>
          </c:tx>
          <c:spPr>
            <a:effectLst/>
          </c:spPr>
          <c:marker>
            <c:symbol val="triangle"/>
            <c:size val="10"/>
            <c:spPr>
              <a:effectLst/>
            </c:spPr>
          </c:marker>
          <c:dPt>
            <c:idx val="6"/>
            <c:bubble3D val="0"/>
            <c:spPr>
              <a:ln>
                <a:prstDash val="sysDash"/>
              </a:ln>
              <a:effectLst/>
            </c:spPr>
          </c:dPt>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LblPos val="b"/>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9.7565602490757228E-2"/>
                </c:manualLayout>
              </c:layout>
              <c:tx>
                <c:rich>
                  <a:bodyPr/>
                  <a:lstStyle/>
                  <a:p>
                    <a:fld id="{39F42BE2-9B27-42F7-B214-DEE7F23F1809}" type="VALUE">
                      <a:rPr lang="en-US" smtClean="0"/>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1964</c:v>
                </c:pt>
                <c:pt idx="1">
                  <c:v>1974</c:v>
                </c:pt>
                <c:pt idx="2">
                  <c:v>1984</c:v>
                </c:pt>
                <c:pt idx="3">
                  <c:v>1994</c:v>
                </c:pt>
                <c:pt idx="4">
                  <c:v>2004</c:v>
                </c:pt>
                <c:pt idx="5">
                  <c:v>2014</c:v>
                </c:pt>
                <c:pt idx="6">
                  <c:v>Projected 2024</c:v>
                </c:pt>
              </c:strCache>
            </c:strRef>
          </c:cat>
          <c:val>
            <c:numRef>
              <c:f>Sheet1!$B$4:$H$4</c:f>
              <c:numCache>
                <c:formatCode>General</c:formatCode>
                <c:ptCount val="7"/>
                <c:pt idx="0">
                  <c:v>38.700000000000003</c:v>
                </c:pt>
                <c:pt idx="1">
                  <c:v>45.7</c:v>
                </c:pt>
                <c:pt idx="2">
                  <c:v>53.6</c:v>
                </c:pt>
                <c:pt idx="3">
                  <c:v>58.8</c:v>
                </c:pt>
                <c:pt idx="4">
                  <c:v>59.2</c:v>
                </c:pt>
                <c:pt idx="5">
                  <c:v>57</c:v>
                </c:pt>
                <c:pt idx="6">
                  <c:v>55.8</c:v>
                </c:pt>
              </c:numCache>
            </c:numRef>
          </c:val>
          <c:smooth val="1"/>
        </c:ser>
        <c:dLbls>
          <c:showLegendKey val="0"/>
          <c:showVal val="1"/>
          <c:showCatName val="0"/>
          <c:showSerName val="0"/>
          <c:showPercent val="0"/>
          <c:showBubbleSize val="0"/>
        </c:dLbls>
        <c:marker val="1"/>
        <c:smooth val="0"/>
        <c:axId val="155419776"/>
        <c:axId val="155421312"/>
      </c:lineChart>
      <c:catAx>
        <c:axId val="155419776"/>
        <c:scaling>
          <c:orientation val="minMax"/>
        </c:scaling>
        <c:delete val="0"/>
        <c:axPos val="b"/>
        <c:numFmt formatCode="#,##0.0" sourceLinked="0"/>
        <c:majorTickMark val="none"/>
        <c:minorTickMark val="none"/>
        <c:tickLblPos val="low"/>
        <c:txPr>
          <a:bodyPr rot="0" vert="horz"/>
          <a:lstStyle/>
          <a:p>
            <a:pPr>
              <a:defRPr/>
            </a:pPr>
            <a:endParaRPr lang="en-US"/>
          </a:p>
        </c:txPr>
        <c:crossAx val="155421312"/>
        <c:crosses val="autoZero"/>
        <c:auto val="1"/>
        <c:lblAlgn val="ctr"/>
        <c:lblOffset val="100"/>
        <c:tickLblSkip val="1"/>
        <c:tickMarkSkip val="1"/>
        <c:noMultiLvlLbl val="0"/>
      </c:catAx>
      <c:valAx>
        <c:axId val="155421312"/>
        <c:scaling>
          <c:orientation val="minMax"/>
        </c:scaling>
        <c:delete val="0"/>
        <c:axPos val="l"/>
        <c:numFmt formatCode="General" sourceLinked="1"/>
        <c:majorTickMark val="none"/>
        <c:minorTickMark val="none"/>
        <c:tickLblPos val="nextTo"/>
        <c:txPr>
          <a:bodyPr rot="0" vert="horz"/>
          <a:lstStyle/>
          <a:p>
            <a:pPr>
              <a:defRPr/>
            </a:pPr>
            <a:endParaRPr lang="en-US"/>
          </a:p>
        </c:txPr>
        <c:crossAx val="1554197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16 to 24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1994</c:v>
                </c:pt>
                <c:pt idx="1">
                  <c:v>2004</c:v>
                </c:pt>
                <c:pt idx="2">
                  <c:v>2014</c:v>
                </c:pt>
                <c:pt idx="3">
                  <c:v>Projected 2024</c:v>
                </c:pt>
              </c:strCache>
            </c:strRef>
          </c:cat>
          <c:val>
            <c:numRef>
              <c:f>Sheet1!$B$2:$B$5</c:f>
              <c:numCache>
                <c:formatCode>0.0_)</c:formatCode>
                <c:ptCount val="4"/>
                <c:pt idx="0">
                  <c:v>16.490660481015748</c:v>
                </c:pt>
                <c:pt idx="1">
                  <c:v>15.107088825720313</c:v>
                </c:pt>
                <c:pt idx="2">
                  <c:v>13.657469760521288</c:v>
                </c:pt>
                <c:pt idx="3">
                  <c:v>11.295108994321303</c:v>
                </c:pt>
              </c:numCache>
            </c:numRef>
          </c:val>
        </c:ser>
        <c:ser>
          <c:idx val="1"/>
          <c:order val="1"/>
          <c:tx>
            <c:strRef>
              <c:f>Sheet1!$C$1</c:f>
              <c:strCache>
                <c:ptCount val="1"/>
                <c:pt idx="0">
                  <c:v>25 to 34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1994</c:v>
                </c:pt>
                <c:pt idx="1">
                  <c:v>2004</c:v>
                </c:pt>
                <c:pt idx="2">
                  <c:v>2014</c:v>
                </c:pt>
                <c:pt idx="3">
                  <c:v>Projected 2024</c:v>
                </c:pt>
              </c:strCache>
            </c:strRef>
          </c:cat>
          <c:val>
            <c:numRef>
              <c:f>Sheet1!$C$2:$C$5</c:f>
              <c:numCache>
                <c:formatCode>0.0_)</c:formatCode>
                <c:ptCount val="4"/>
                <c:pt idx="0">
                  <c:v>26.212458796239773</c:v>
                </c:pt>
                <c:pt idx="1">
                  <c:v>21.849919607058297</c:v>
                </c:pt>
                <c:pt idx="2">
                  <c:v>21.933402598735267</c:v>
                </c:pt>
                <c:pt idx="3">
                  <c:v>22.523661232215915</c:v>
                </c:pt>
              </c:numCache>
            </c:numRef>
          </c:val>
        </c:ser>
        <c:ser>
          <c:idx val="2"/>
          <c:order val="2"/>
          <c:tx>
            <c:strRef>
              <c:f>Sheet1!$D$1</c:f>
              <c:strCache>
                <c:ptCount val="1"/>
                <c:pt idx="0">
                  <c:v>35 to 44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1994</c:v>
                </c:pt>
                <c:pt idx="1">
                  <c:v>2004</c:v>
                </c:pt>
                <c:pt idx="2">
                  <c:v>2014</c:v>
                </c:pt>
                <c:pt idx="3">
                  <c:v>Projected 2024</c:v>
                </c:pt>
              </c:strCache>
            </c:strRef>
          </c:cat>
          <c:val>
            <c:numRef>
              <c:f>Sheet1!$D$2:$D$5</c:f>
              <c:numCache>
                <c:formatCode>0.0_)</c:formatCode>
                <c:ptCount val="4"/>
                <c:pt idx="0">
                  <c:v>26.878586253204737</c:v>
                </c:pt>
                <c:pt idx="1">
                  <c:v>24.530362751948765</c:v>
                </c:pt>
                <c:pt idx="2">
                  <c:v>20.847603288823898</c:v>
                </c:pt>
                <c:pt idx="3">
                  <c:v>21.965561458142517</c:v>
                </c:pt>
              </c:numCache>
            </c:numRef>
          </c:val>
        </c:ser>
        <c:ser>
          <c:idx val="3"/>
          <c:order val="3"/>
          <c:tx>
            <c:strRef>
              <c:f>Sheet1!$E$1</c:f>
              <c:strCache>
                <c:ptCount val="1"/>
                <c:pt idx="0">
                  <c:v>45 to 54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1994</c:v>
                </c:pt>
                <c:pt idx="1">
                  <c:v>2004</c:v>
                </c:pt>
                <c:pt idx="2">
                  <c:v>2014</c:v>
                </c:pt>
                <c:pt idx="3">
                  <c:v>Projected 2024</c:v>
                </c:pt>
              </c:strCache>
            </c:strRef>
          </c:cat>
          <c:val>
            <c:numRef>
              <c:f>Sheet1!$E$2:$E$5</c:f>
              <c:numCache>
                <c:formatCode>0.0_)</c:formatCode>
                <c:ptCount val="4"/>
                <c:pt idx="0">
                  <c:v>18.555426687828103</c:v>
                </c:pt>
                <c:pt idx="1">
                  <c:v>22.902151274414692</c:v>
                </c:pt>
                <c:pt idx="2">
                  <c:v>21.845538153692232</c:v>
                </c:pt>
                <c:pt idx="3">
                  <c:v>19.440068388593758</c:v>
                </c:pt>
              </c:numCache>
            </c:numRef>
          </c:val>
        </c:ser>
        <c:ser>
          <c:idx val="4"/>
          <c:order val="4"/>
          <c:tx>
            <c:strRef>
              <c:f>Sheet1!$F$1</c:f>
              <c:strCache>
                <c:ptCount val="1"/>
                <c:pt idx="0">
                  <c:v>55 and older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1994</c:v>
                </c:pt>
                <c:pt idx="1">
                  <c:v>2004</c:v>
                </c:pt>
                <c:pt idx="2">
                  <c:v>2014</c:v>
                </c:pt>
                <c:pt idx="3">
                  <c:v>Projected 2024</c:v>
                </c:pt>
              </c:strCache>
            </c:strRef>
          </c:cat>
          <c:val>
            <c:numRef>
              <c:f>Sheet1!$F$2:$F$5</c:f>
              <c:numCache>
                <c:formatCode>0.0_)</c:formatCode>
                <c:ptCount val="4"/>
                <c:pt idx="0">
                  <c:v>11.862867781711635</c:v>
                </c:pt>
                <c:pt idx="1">
                  <c:v>15.611155962306904</c:v>
                </c:pt>
                <c:pt idx="2">
                  <c:v>21.71598619822732</c:v>
                </c:pt>
                <c:pt idx="3">
                  <c:v>24.775599926726507</c:v>
                </c:pt>
              </c:numCache>
            </c:numRef>
          </c:val>
        </c:ser>
        <c:dLbls>
          <c:showLegendKey val="0"/>
          <c:showVal val="0"/>
          <c:showCatName val="0"/>
          <c:showSerName val="0"/>
          <c:showPercent val="0"/>
          <c:showBubbleSize val="0"/>
        </c:dLbls>
        <c:gapWidth val="100"/>
        <c:overlap val="100"/>
        <c:axId val="155802240"/>
        <c:axId val="155808128"/>
      </c:barChart>
      <c:catAx>
        <c:axId val="155802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5808128"/>
        <c:crosses val="autoZero"/>
        <c:auto val="1"/>
        <c:lblAlgn val="ctr"/>
        <c:lblOffset val="100"/>
        <c:noMultiLvlLbl val="0"/>
      </c:catAx>
      <c:valAx>
        <c:axId val="155808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5802240"/>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1994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 to 24</c:v>
                </c:pt>
                <c:pt idx="1">
                  <c:v>25 to 34</c:v>
                </c:pt>
                <c:pt idx="2">
                  <c:v>35 to 44</c:v>
                </c:pt>
                <c:pt idx="3">
                  <c:v>45 to 54</c:v>
                </c:pt>
                <c:pt idx="4">
                  <c:v>55 to 64</c:v>
                </c:pt>
              </c:strCache>
            </c:strRef>
          </c:cat>
          <c:val>
            <c:numRef>
              <c:f>Sheet1!$B$2:$B$6</c:f>
              <c:numCache>
                <c:formatCode>0.0</c:formatCode>
                <c:ptCount val="5"/>
                <c:pt idx="0">
                  <c:v>66.400000000000006</c:v>
                </c:pt>
                <c:pt idx="1">
                  <c:v>83.2</c:v>
                </c:pt>
                <c:pt idx="2">
                  <c:v>84.8</c:v>
                </c:pt>
                <c:pt idx="3">
                  <c:v>81.7</c:v>
                </c:pt>
                <c:pt idx="4">
                  <c:v>56.8</c:v>
                </c:pt>
              </c:numCache>
            </c:numRef>
          </c:val>
        </c:ser>
        <c:ser>
          <c:idx val="1"/>
          <c:order val="1"/>
          <c:tx>
            <c:strRef>
              <c:f>Sheet1!$C$1</c:f>
              <c:strCache>
                <c:ptCount val="1"/>
                <c:pt idx="0">
                  <c:v>2004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 to 24</c:v>
                </c:pt>
                <c:pt idx="1">
                  <c:v>25 to 34</c:v>
                </c:pt>
                <c:pt idx="2">
                  <c:v>35 to 44</c:v>
                </c:pt>
                <c:pt idx="3">
                  <c:v>45 to 54</c:v>
                </c:pt>
                <c:pt idx="4">
                  <c:v>55 to 64</c:v>
                </c:pt>
              </c:strCache>
            </c:strRef>
          </c:cat>
          <c:val>
            <c:numRef>
              <c:f>Sheet1!$C$2:$C$6</c:f>
              <c:numCache>
                <c:formatCode>0.0</c:formatCode>
                <c:ptCount val="5"/>
                <c:pt idx="0">
                  <c:v>61.1</c:v>
                </c:pt>
                <c:pt idx="1">
                  <c:v>82.7</c:v>
                </c:pt>
                <c:pt idx="2">
                  <c:v>83.6</c:v>
                </c:pt>
                <c:pt idx="3">
                  <c:v>81.8</c:v>
                </c:pt>
                <c:pt idx="4">
                  <c:v>62.3</c:v>
                </c:pt>
              </c:numCache>
            </c:numRef>
          </c:val>
        </c:ser>
        <c:ser>
          <c:idx val="2"/>
          <c:order val="2"/>
          <c:tx>
            <c:strRef>
              <c:f>Sheet1!$D$1</c:f>
              <c:strCache>
                <c:ptCount val="1"/>
                <c:pt idx="0">
                  <c:v>2014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 to 24</c:v>
                </c:pt>
                <c:pt idx="1">
                  <c:v>25 to 34</c:v>
                </c:pt>
                <c:pt idx="2">
                  <c:v>35 to 44</c:v>
                </c:pt>
                <c:pt idx="3">
                  <c:v>45 to 54</c:v>
                </c:pt>
                <c:pt idx="4">
                  <c:v>55 to 64</c:v>
                </c:pt>
              </c:strCache>
            </c:strRef>
          </c:cat>
          <c:val>
            <c:numRef>
              <c:f>Sheet1!$D$2:$D$6</c:f>
              <c:numCache>
                <c:formatCode>0.0</c:formatCode>
                <c:ptCount val="5"/>
                <c:pt idx="0">
                  <c:v>55</c:v>
                </c:pt>
                <c:pt idx="1">
                  <c:v>81.2</c:v>
                </c:pt>
                <c:pt idx="2">
                  <c:v>82.2</c:v>
                </c:pt>
                <c:pt idx="3">
                  <c:v>80.599999999999994</c:v>
                </c:pt>
                <c:pt idx="4">
                  <c:v>64.099999999999994</c:v>
                </c:pt>
              </c:numCache>
            </c:numRef>
          </c:val>
        </c:ser>
        <c:ser>
          <c:idx val="3"/>
          <c:order val="3"/>
          <c:tx>
            <c:strRef>
              <c:f>Sheet1!$E$1</c:f>
              <c:strCache>
                <c:ptCount val="1"/>
                <c:pt idx="0">
                  <c:v>Projected 2024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 to 24</c:v>
                </c:pt>
                <c:pt idx="1">
                  <c:v>25 to 34</c:v>
                </c:pt>
                <c:pt idx="2">
                  <c:v>35 to 44</c:v>
                </c:pt>
                <c:pt idx="3">
                  <c:v>45 to 54</c:v>
                </c:pt>
                <c:pt idx="4">
                  <c:v>55 to 64</c:v>
                </c:pt>
              </c:strCache>
            </c:strRef>
          </c:cat>
          <c:val>
            <c:numRef>
              <c:f>Sheet1!$E$2:$E$6</c:f>
              <c:numCache>
                <c:formatCode>0.0</c:formatCode>
                <c:ptCount val="5"/>
                <c:pt idx="0">
                  <c:v>49.7</c:v>
                </c:pt>
                <c:pt idx="1">
                  <c:v>81.3</c:v>
                </c:pt>
                <c:pt idx="2">
                  <c:v>81.7</c:v>
                </c:pt>
                <c:pt idx="3">
                  <c:v>81</c:v>
                </c:pt>
                <c:pt idx="4">
                  <c:v>66.3</c:v>
                </c:pt>
              </c:numCache>
            </c:numRef>
          </c:val>
        </c:ser>
        <c:dLbls>
          <c:showLegendKey val="0"/>
          <c:showVal val="0"/>
          <c:showCatName val="0"/>
          <c:showSerName val="0"/>
          <c:showPercent val="0"/>
          <c:showBubbleSize val="0"/>
        </c:dLbls>
        <c:gapWidth val="50"/>
        <c:overlap val="-5"/>
        <c:axId val="157313664"/>
        <c:axId val="157327744"/>
      </c:barChart>
      <c:catAx>
        <c:axId val="1573136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327744"/>
        <c:crosses val="autoZero"/>
        <c:auto val="1"/>
        <c:lblAlgn val="ctr"/>
        <c:lblOffset val="100"/>
        <c:noMultiLvlLbl val="0"/>
      </c:catAx>
      <c:valAx>
        <c:axId val="157327744"/>
        <c:scaling>
          <c:orientation val="minMax"/>
        </c:scaling>
        <c:delete val="1"/>
        <c:axPos val="l"/>
        <c:numFmt formatCode="0.0" sourceLinked="1"/>
        <c:majorTickMark val="out"/>
        <c:minorTickMark val="none"/>
        <c:tickLblPos val="nextTo"/>
        <c:crossAx val="157313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8.0227431433456245E-2"/>
          <c:y val="0"/>
          <c:w val="0.91977256856654388"/>
          <c:h val="1"/>
        </c:manualLayout>
      </c:layout>
      <c:barChart>
        <c:barDir val="bar"/>
        <c:grouping val="clustered"/>
        <c:varyColors val="0"/>
        <c:ser>
          <c:idx val="0"/>
          <c:order val="0"/>
          <c:spPr>
            <a:solidFill>
              <a:schemeClr val="tx1"/>
            </a:solidFill>
            <a:scene3d>
              <a:camera prst="orthographicFront"/>
              <a:lightRig rig="threePt" dir="t"/>
            </a:scene3d>
            <a:sp3d prstMaterial="matte"/>
          </c:spPr>
          <c:invertIfNegative val="0"/>
          <c:dPt>
            <c:idx val="0"/>
            <c:invertIfNegative val="0"/>
            <c:bubble3D val="0"/>
            <c:spPr>
              <a:solidFill>
                <a:srgbClr val="FF0000"/>
              </a:solidFill>
              <a:scene3d>
                <a:camera prst="orthographicFront"/>
                <a:lightRig rig="threePt" dir="t"/>
              </a:scene3d>
              <a:sp3d prstMaterial="matte"/>
            </c:spPr>
          </c:dPt>
          <c:dPt>
            <c:idx val="3"/>
            <c:invertIfNegative val="0"/>
            <c:bubble3D val="0"/>
            <c:spPr>
              <a:solidFill>
                <a:srgbClr val="FF0000"/>
              </a:solidFill>
              <a:scene3d>
                <a:camera prst="orthographicFront"/>
                <a:lightRig rig="threePt" dir="t"/>
              </a:scene3d>
              <a:sp3d prstMaterial="matte"/>
            </c:spPr>
          </c:dPt>
          <c:dLbls>
            <c:numFmt formatCode="#,##0" sourceLinked="0"/>
            <c:spPr>
              <a:noFill/>
              <a:ln>
                <a:noFill/>
              </a:ln>
              <a:effectLst/>
            </c:spPr>
            <c:txPr>
              <a:bodyPr/>
              <a:lstStyle/>
              <a:p>
                <a:pPr>
                  <a:defRPr sz="1600">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Sheet1!$A$1:$A$6</c:f>
              <c:strCache>
                <c:ptCount val="6"/>
                <c:pt idx="0">
                  <c:v>16-24</c:v>
                </c:pt>
                <c:pt idx="1">
                  <c:v>25-34</c:v>
                </c:pt>
                <c:pt idx="2">
                  <c:v>35-44</c:v>
                </c:pt>
                <c:pt idx="3">
                  <c:v>45-54</c:v>
                </c:pt>
                <c:pt idx="4">
                  <c:v>55-64</c:v>
                </c:pt>
                <c:pt idx="5">
                  <c:v>65+</c:v>
                </c:pt>
              </c:strCache>
            </c:strRef>
          </c:cat>
          <c:val>
            <c:numRef>
              <c:f>Sheet1!$B$1:$B$6</c:f>
              <c:numCache>
                <c:formatCode>0</c:formatCode>
                <c:ptCount val="6"/>
                <c:pt idx="0">
                  <c:v>-2797</c:v>
                </c:pt>
                <c:pt idx="1">
                  <c:v>2688</c:v>
                </c:pt>
                <c:pt idx="2">
                  <c:v>3467</c:v>
                </c:pt>
                <c:pt idx="3">
                  <c:v>-2225</c:v>
                </c:pt>
                <c:pt idx="4">
                  <c:v>1652</c:v>
                </c:pt>
                <c:pt idx="5">
                  <c:v>5064</c:v>
                </c:pt>
              </c:numCache>
            </c:numRef>
          </c:val>
        </c:ser>
        <c:dLbls>
          <c:showLegendKey val="0"/>
          <c:showVal val="1"/>
          <c:showCatName val="0"/>
          <c:showSerName val="0"/>
          <c:showPercent val="0"/>
          <c:showBubbleSize val="0"/>
        </c:dLbls>
        <c:gapWidth val="50"/>
        <c:axId val="157463680"/>
        <c:axId val="157475584"/>
      </c:barChart>
      <c:catAx>
        <c:axId val="157463680"/>
        <c:scaling>
          <c:orientation val="maxMin"/>
        </c:scaling>
        <c:delete val="0"/>
        <c:axPos val="l"/>
        <c:numFmt formatCode="General" sourceLinked="1"/>
        <c:majorTickMark val="none"/>
        <c:minorTickMark val="none"/>
        <c:tickLblPos val="low"/>
        <c:txPr>
          <a:bodyPr rot="0" vert="horz" anchor="ctr" anchorCtr="0"/>
          <a:lstStyle/>
          <a:p>
            <a:pPr>
              <a:defRPr sz="1600"/>
            </a:pPr>
            <a:endParaRPr lang="en-US"/>
          </a:p>
        </c:txPr>
        <c:crossAx val="157475584"/>
        <c:crosses val="autoZero"/>
        <c:auto val="0"/>
        <c:lblAlgn val="ctr"/>
        <c:lblOffset val="1"/>
        <c:tickLblSkip val="1"/>
        <c:tickMarkSkip val="2"/>
        <c:noMultiLvlLbl val="0"/>
      </c:catAx>
      <c:valAx>
        <c:axId val="157475584"/>
        <c:scaling>
          <c:orientation val="minMax"/>
          <c:max val="8000"/>
        </c:scaling>
        <c:delete val="1"/>
        <c:axPos val="t"/>
        <c:numFmt formatCode="0" sourceLinked="1"/>
        <c:majorTickMark val="out"/>
        <c:minorTickMark val="none"/>
        <c:tickLblPos val="none"/>
        <c:crossAx val="157463680"/>
        <c:crosses val="autoZero"/>
        <c:crossBetween val="between"/>
      </c:valAx>
      <c:spPr>
        <a:effectLst/>
      </c:spPr>
    </c:plotArea>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drawing1.xml><?xml version="1.0" encoding="utf-8"?>
<c:userShapes xmlns:c="http://schemas.openxmlformats.org/drawingml/2006/chart">
  <cdr:relSizeAnchor xmlns:cdr="http://schemas.openxmlformats.org/drawingml/2006/chartDrawing">
    <cdr:from>
      <cdr:x>0.05647</cdr:x>
      <cdr:y>0.36621</cdr:y>
    </cdr:from>
    <cdr:to>
      <cdr:x>0.17768</cdr:x>
      <cdr:y>0.45594</cdr:y>
    </cdr:to>
    <cdr:sp macro="" textlink="">
      <cdr:nvSpPr>
        <cdr:cNvPr id="4" name="TextBox 1"/>
        <cdr:cNvSpPr txBox="1"/>
      </cdr:nvSpPr>
      <cdr:spPr>
        <a:xfrm xmlns:a="http://schemas.openxmlformats.org/drawingml/2006/main">
          <a:off x="435934" y="1605517"/>
          <a:ext cx="935665" cy="393405"/>
        </a:xfrm>
        <a:prstGeom xmlns:a="http://schemas.openxmlformats.org/drawingml/2006/main" prst="rect">
          <a:avLst/>
        </a:prstGeom>
      </cdr:spPr>
      <cdr:txBody>
        <a:bodyPr xmlns:a="http://schemas.openxmlformats.org/drawingml/2006/main" vert="horz" wrap="square" lIns="91440" tIns="45720" rIns="91440" bIns="45720" rtlCol="0" anchor="ctr">
          <a:noAutofit/>
        </a:bodyPr>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marL="0" marR="0" indent="0" algn="ctr" defTabSz="914400" rtl="0" eaLnBrk="1" fontAlgn="auto" latinLnBrk="0" hangingPunct="1">
            <a:lnSpc>
              <a:spcPct val="100000"/>
            </a:lnSpc>
            <a:spcBef>
              <a:spcPct val="0"/>
            </a:spcBef>
            <a:spcAft>
              <a:spcPts val="0"/>
            </a:spcAft>
            <a:buClrTx/>
            <a:buSzTx/>
            <a:buFontTx/>
            <a:buNone/>
            <a:tabLst/>
          </a:pPr>
          <a:endParaRPr kumimoji="0" lang="en-US" sz="2000" b="0" i="0" u="none" strike="noStrike" kern="1200" cap="none" spc="0" normalizeH="0" baseline="0" noProof="0" dirty="0" smtClean="0">
            <a:ln>
              <a:noFill/>
            </a:ln>
            <a:solidFill>
              <a:srgbClr val="002060"/>
            </a:solidFill>
            <a:effectLst/>
            <a:uLnTx/>
            <a:uFillTx/>
            <a:latin typeface="Tahoma" pitchFamily="34" charset="0"/>
            <a:cs typeface="Tahoma"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0.04292</cdr:x>
      <cdr:y>0.72185</cdr:y>
    </cdr:from>
    <cdr:to>
      <cdr:x>0.91073</cdr:x>
      <cdr:y>0.72185</cdr:y>
    </cdr:to>
    <cdr:sp macro="" textlink="">
      <cdr:nvSpPr>
        <cdr:cNvPr id="3" name="Straight Connector 2"/>
        <cdr:cNvSpPr/>
      </cdr:nvSpPr>
      <cdr:spPr>
        <a:xfrm xmlns:a="http://schemas.openxmlformats.org/drawingml/2006/main">
          <a:off x="354259" y="3075694"/>
          <a:ext cx="7162822" cy="0"/>
        </a:xfrm>
        <a:prstGeom xmlns:a="http://schemas.openxmlformats.org/drawingml/2006/main" prst="line">
          <a:avLst/>
        </a:prstGeom>
        <a:ln xmlns:a="http://schemas.openxmlformats.org/drawingml/2006/main" w="44450">
          <a:solidFill>
            <a:srgbClr val="C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0.8114</cdr:x>
      <cdr:y>0.43813</cdr:y>
    </cdr:from>
    <cdr:to>
      <cdr:x>0.9878</cdr:x>
      <cdr:y>0.59231</cdr:y>
    </cdr:to>
    <cdr:sp macro="" textlink="">
      <cdr:nvSpPr>
        <cdr:cNvPr id="4" name="TextBox 3"/>
        <cdr:cNvSpPr txBox="1"/>
      </cdr:nvSpPr>
      <cdr:spPr>
        <a:xfrm xmlns:a="http://schemas.openxmlformats.org/drawingml/2006/main">
          <a:off x="6697196" y="1866794"/>
          <a:ext cx="1455993" cy="656938"/>
        </a:xfrm>
        <a:prstGeom xmlns:a="http://schemas.openxmlformats.org/drawingml/2006/main" prst="rect">
          <a:avLst/>
        </a:prstGeom>
        <a:noFill xmlns:a="http://schemas.openxmlformats.org/drawingml/2006/main"/>
        <a:ln xmlns:a="http://schemas.openxmlformats.org/drawingml/2006/main">
          <a:noFill/>
        </a:ln>
        <a:scene3d xmlns:a="http://schemas.openxmlformats.org/drawingml/2006/main">
          <a:camera prst="orthographicFront"/>
          <a:lightRig rig="threePt" dir="t"/>
        </a:scene3d>
        <a:sp3d xmlns:a="http://schemas.openxmlformats.org/drawingml/2006/main" prstMaterial="matte">
          <a:bevelT/>
        </a:sp3d>
      </cdr:spPr>
      <cdr:txBody>
        <a:bodyPr xmlns:a="http://schemas.openxmlformats.org/drawingml/2006/main" vert="horz" wrap="square" lIns="91440" tIns="45720" rIns="91440" bIns="45720" rtlCol="0" anchor="ctr">
          <a:normAutofit/>
        </a:bodyPr>
        <a:lstStyle xmlns:a="http://schemas.openxmlformats.org/drawingml/2006/main"/>
        <a:p xmlns:a="http://schemas.openxmlformats.org/drawingml/2006/main">
          <a:pPr marL="0" marR="0" indent="0" algn="ctr" defTabSz="914400" rtl="0" eaLnBrk="1" fontAlgn="auto" latinLnBrk="0" hangingPunct="1">
            <a:lnSpc>
              <a:spcPct val="100000"/>
            </a:lnSpc>
            <a:spcBef>
              <a:spcPct val="0"/>
            </a:spcBef>
            <a:spcAft>
              <a:spcPts val="0"/>
            </a:spcAft>
            <a:buClrTx/>
            <a:buSzTx/>
            <a:buFontTx/>
            <a:buNone/>
            <a:tabLst/>
          </a:pPr>
          <a:r>
            <a:rPr lang="en-US" sz="1400" kern="1200" dirty="0" smtClean="0">
              <a:solidFill>
                <a:schemeClr val="tx1"/>
              </a:solidFill>
              <a:latin typeface="Tahoma" pitchFamily="34" charset="0"/>
              <a:ea typeface="+mj-ea"/>
              <a:cs typeface="Tahoma" pitchFamily="34" charset="0"/>
            </a:rPr>
            <a:t>Total labor force growth= 5.0%</a:t>
          </a:r>
          <a:endParaRPr kumimoji="0" lang="en-US" sz="1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cdr:txBody>
    </cdr:sp>
  </cdr:relSizeAnchor>
  <cdr:relSizeAnchor xmlns:cdr="http://schemas.openxmlformats.org/drawingml/2006/chartDrawing">
    <cdr:from>
      <cdr:x>0.60073</cdr:x>
      <cdr:y>0</cdr:y>
    </cdr:from>
    <cdr:to>
      <cdr:x>0.60073</cdr:x>
      <cdr:y>0.92715</cdr:y>
    </cdr:to>
    <cdr:sp macro="" textlink="">
      <cdr:nvSpPr>
        <cdr:cNvPr id="5" name="Straight Connector 4"/>
        <cdr:cNvSpPr/>
      </cdr:nvSpPr>
      <cdr:spPr>
        <a:xfrm xmlns:a="http://schemas.openxmlformats.org/drawingml/2006/main" rot="5400000" flipH="1">
          <a:off x="2983109" y="1975233"/>
          <a:ext cx="3950466" cy="0"/>
        </a:xfrm>
        <a:prstGeom xmlns:a="http://schemas.openxmlformats.org/drawingml/2006/main" prst="line">
          <a:avLst/>
        </a:prstGeom>
        <a:noFill xmlns:a="http://schemas.openxmlformats.org/drawingml/2006/main"/>
        <a:ln xmlns:a="http://schemas.openxmlformats.org/drawingml/2006/main" w="19050" cap="flat" cmpd="sng" algn="ctr">
          <a:solidFill>
            <a:srgbClr val="3E3F67">
              <a:shade val="95000"/>
              <a:satMod val="105000"/>
            </a:srgbClr>
          </a:solidFill>
          <a:prstDash val="sysDash"/>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rgbClr val="002060"/>
              </a:solidFill>
              <a:latin typeface="Tahoma"/>
            </a:defRPr>
          </a:lvl1pPr>
          <a:lvl2pPr marL="457200" algn="l" rtl="0" fontAlgn="base">
            <a:spcBef>
              <a:spcPct val="0"/>
            </a:spcBef>
            <a:spcAft>
              <a:spcPct val="0"/>
            </a:spcAft>
            <a:defRPr kern="1200">
              <a:solidFill>
                <a:srgbClr val="002060"/>
              </a:solidFill>
              <a:latin typeface="Tahoma"/>
            </a:defRPr>
          </a:lvl2pPr>
          <a:lvl3pPr marL="914400" algn="l" rtl="0" fontAlgn="base">
            <a:spcBef>
              <a:spcPct val="0"/>
            </a:spcBef>
            <a:spcAft>
              <a:spcPct val="0"/>
            </a:spcAft>
            <a:defRPr kern="1200">
              <a:solidFill>
                <a:srgbClr val="002060"/>
              </a:solidFill>
              <a:latin typeface="Tahoma"/>
            </a:defRPr>
          </a:lvl3pPr>
          <a:lvl4pPr marL="1371600" algn="l" rtl="0" fontAlgn="base">
            <a:spcBef>
              <a:spcPct val="0"/>
            </a:spcBef>
            <a:spcAft>
              <a:spcPct val="0"/>
            </a:spcAft>
            <a:defRPr kern="1200">
              <a:solidFill>
                <a:srgbClr val="002060"/>
              </a:solidFill>
              <a:latin typeface="Tahoma"/>
            </a:defRPr>
          </a:lvl4pPr>
          <a:lvl5pPr marL="1828800" algn="l" rtl="0" fontAlgn="base">
            <a:spcBef>
              <a:spcPct val="0"/>
            </a:spcBef>
            <a:spcAft>
              <a:spcPct val="0"/>
            </a:spcAft>
            <a:defRPr kern="1200">
              <a:solidFill>
                <a:srgbClr val="002060"/>
              </a:solidFill>
              <a:latin typeface="Tahoma"/>
            </a:defRPr>
          </a:lvl5pPr>
          <a:lvl6pPr marL="2286000" algn="l" defTabSz="914400" rtl="0" eaLnBrk="1" latinLnBrk="0" hangingPunct="1">
            <a:defRPr kern="1200">
              <a:solidFill>
                <a:srgbClr val="002060"/>
              </a:solidFill>
              <a:latin typeface="Tahoma"/>
            </a:defRPr>
          </a:lvl6pPr>
          <a:lvl7pPr marL="2743200" algn="l" defTabSz="914400" rtl="0" eaLnBrk="1" latinLnBrk="0" hangingPunct="1">
            <a:defRPr kern="1200">
              <a:solidFill>
                <a:srgbClr val="002060"/>
              </a:solidFill>
              <a:latin typeface="Tahoma"/>
            </a:defRPr>
          </a:lvl7pPr>
          <a:lvl8pPr marL="3200400" algn="l" defTabSz="914400" rtl="0" eaLnBrk="1" latinLnBrk="0" hangingPunct="1">
            <a:defRPr kern="1200">
              <a:solidFill>
                <a:srgbClr val="002060"/>
              </a:solidFill>
              <a:latin typeface="Tahoma"/>
            </a:defRPr>
          </a:lvl8pPr>
          <a:lvl9pPr marL="3657600" algn="l" defTabSz="914400" rtl="0" eaLnBrk="1" latinLnBrk="0" hangingPunct="1">
            <a:defRPr kern="1200">
              <a:solidFill>
                <a:srgbClr val="002060"/>
              </a:solidFill>
              <a:latin typeface="Tahoma"/>
            </a:defRPr>
          </a:lvl9pPr>
        </a:lstStyle>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53D39A-FB07-40D8-B455-E5E7D563DE76}" type="datetimeFigureOut">
              <a:rPr lang="en-US" smtClean="0"/>
              <a:t>8/2/2016</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A58EA67-873D-465F-B78C-7C9FBF3A957E}" type="slidenum">
              <a:rPr lang="en-US" smtClean="0"/>
              <a:t>‹#›</a:t>
            </a:fld>
            <a:endParaRPr lang="en-US" dirty="0"/>
          </a:p>
        </p:txBody>
      </p:sp>
    </p:spTree>
    <p:extLst>
      <p:ext uri="{BB962C8B-B14F-4D97-AF65-F5344CB8AC3E}">
        <p14:creationId xmlns:p14="http://schemas.microsoft.com/office/powerpoint/2010/main" val="3610004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C754A27-79CE-438C-A1C1-F147C128C9A1}" type="datetimeFigureOut">
              <a:rPr lang="en-US" smtClean="0"/>
              <a:t>8/2/2016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0D86A08-A1D6-45F0-A6EE-DF36A38FD528}" type="slidenum">
              <a:rPr lang="en-US" smtClean="0"/>
              <a:t>‹#›</a:t>
            </a:fld>
            <a:endParaRPr lang="en-US" dirty="0"/>
          </a:p>
        </p:txBody>
      </p:sp>
    </p:spTree>
    <p:extLst>
      <p:ext uri="{BB962C8B-B14F-4D97-AF65-F5344CB8AC3E}">
        <p14:creationId xmlns:p14="http://schemas.microsoft.com/office/powerpoint/2010/main" val="2963686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86A08-A1D6-45F0-A6EE-DF36A38FD528}"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672160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xfrm>
            <a:off x="3968750" y="8832850"/>
            <a:ext cx="3041650"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0900">
              <a:spcBef>
                <a:spcPct val="30000"/>
              </a:spcBef>
              <a:defRPr sz="1200">
                <a:solidFill>
                  <a:schemeClr val="tx1"/>
                </a:solidFill>
                <a:latin typeface="Times New Roman" panose="02020603050405020304" pitchFamily="18" charset="0"/>
              </a:defRPr>
            </a:lvl1pPr>
            <a:lvl2pPr marL="742950" indent="-285750" defTabSz="850900">
              <a:spcBef>
                <a:spcPct val="30000"/>
              </a:spcBef>
              <a:defRPr sz="1200">
                <a:solidFill>
                  <a:schemeClr val="tx1"/>
                </a:solidFill>
                <a:latin typeface="Times New Roman" panose="02020603050405020304" pitchFamily="18" charset="0"/>
              </a:defRPr>
            </a:lvl2pPr>
            <a:lvl3pPr marL="1143000" indent="-228600" defTabSz="850900">
              <a:spcBef>
                <a:spcPct val="30000"/>
              </a:spcBef>
              <a:defRPr sz="1200">
                <a:solidFill>
                  <a:schemeClr val="tx1"/>
                </a:solidFill>
                <a:latin typeface="Times New Roman" panose="02020603050405020304" pitchFamily="18" charset="0"/>
              </a:defRPr>
            </a:lvl3pPr>
            <a:lvl4pPr marL="1600200" indent="-228600" defTabSz="850900">
              <a:spcBef>
                <a:spcPct val="30000"/>
              </a:spcBef>
              <a:defRPr sz="1200">
                <a:solidFill>
                  <a:schemeClr val="tx1"/>
                </a:solidFill>
                <a:latin typeface="Times New Roman" panose="02020603050405020304" pitchFamily="18" charset="0"/>
              </a:defRPr>
            </a:lvl4pPr>
            <a:lvl5pPr marL="2057400" indent="-228600" defTabSz="850900">
              <a:spcBef>
                <a:spcPct val="30000"/>
              </a:spcBef>
              <a:defRPr sz="1200">
                <a:solidFill>
                  <a:schemeClr val="tx1"/>
                </a:solidFill>
                <a:latin typeface="Times New Roman" panose="02020603050405020304" pitchFamily="18" charset="0"/>
              </a:defRPr>
            </a:lvl5pPr>
            <a:lvl6pPr marL="2514600" indent="-228600" defTabSz="8509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509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509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509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8010D5-BFB0-4D41-9CEE-EBB208805FD6}" type="slidenum">
              <a:rPr lang="en-US" sz="1100" smtClean="0">
                <a:solidFill>
                  <a:srgbClr val="000000"/>
                </a:solidFill>
              </a:rPr>
              <a:pPr>
                <a:spcBef>
                  <a:spcPct val="0"/>
                </a:spcBef>
              </a:pPr>
              <a:t>10</a:t>
            </a:fld>
            <a:endParaRPr lang="en-US" sz="1100" dirty="0" smtClean="0">
              <a:solidFill>
                <a:srgbClr val="000000"/>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466443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2060"/>
                </a:solidFill>
                <a:effectLst/>
                <a:uLnTx/>
                <a:uFillTx/>
                <a:latin typeface="Arial" charset="0"/>
              </a:rPr>
              <a:t>NOTE</a:t>
            </a:r>
            <a:r>
              <a:rPr kumimoji="0" lang="en-US" sz="1000" b="0" i="0" u="none" strike="noStrike" kern="1200" cap="none" spc="0" normalizeH="0" baseline="0" noProof="0" dirty="0" smtClean="0">
                <a:ln>
                  <a:noFill/>
                </a:ln>
                <a:solidFill>
                  <a:srgbClr val="002060"/>
                </a:solidFill>
                <a:effectLst/>
                <a:uLnTx/>
                <a:uFillTx/>
                <a:latin typeface="Arial" charset="0"/>
              </a:rPr>
              <a:t>:  Shaded areas represent recessions as determined by the National Bureau of Economic Research (NBER).  Beginning in 1994, data reflect the introduction of a major redesign of the Current Population Survey.  Additional adjustments to population controls were incorporated into the data in January of various years.  These changes can affect comparability with data for prior periods.  </a:t>
            </a:r>
          </a:p>
          <a:p>
            <a:endParaRPr lang="en-US" dirty="0" smtClean="0"/>
          </a:p>
          <a:p>
            <a:r>
              <a:rPr lang="en-US" dirty="0" smtClean="0"/>
              <a:t>Labor force participation rates are seasonally adjusted.</a:t>
            </a:r>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385884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Labor force participation rates are seasonally adjusted.</a:t>
            </a:r>
          </a:p>
          <a:p>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1251055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Labor force participation rates are seasonally adjusted.</a:t>
            </a:r>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3849131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Labor force participation rates are seasonally adjusted.</a:t>
            </a:r>
          </a:p>
          <a:p>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3228731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2770915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Labor force participation rates are seasonally adjusted.</a:t>
            </a:r>
          </a:p>
          <a:p>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161848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ftr" sz="quarter" idx="4"/>
          </p:nvPr>
        </p:nvSpPr>
        <p:spPr>
          <a:noFill/>
        </p:spPr>
        <p:txBody>
          <a:bodyPr/>
          <a:lstStyle/>
          <a:p>
            <a:r>
              <a:rPr lang="en-US" dirty="0" smtClean="0">
                <a:solidFill>
                  <a:srgbClr val="000000"/>
                </a:solidFill>
              </a:rPr>
              <a:t>Employment Outlook: 2004-14</a:t>
            </a:r>
          </a:p>
        </p:txBody>
      </p:sp>
      <p:sp>
        <p:nvSpPr>
          <p:cNvPr id="71683" name="Rectangle 2"/>
          <p:cNvSpPr>
            <a:spLocks noGrp="1" noRot="1" noChangeAspect="1" noChangeArrowheads="1" noTextEdit="1"/>
          </p:cNvSpPr>
          <p:nvPr>
            <p:ph type="sldImg"/>
          </p:nvPr>
        </p:nvSpPr>
        <p:spPr>
          <a:xfrm>
            <a:off x="1117600" y="698500"/>
            <a:ext cx="4646613" cy="3486150"/>
          </a:xfrm>
          <a:ln/>
        </p:spPr>
      </p:sp>
      <p:sp>
        <p:nvSpPr>
          <p:cNvPr id="71684" name="Rectangle 3"/>
          <p:cNvSpPr>
            <a:spLocks noGrp="1" noChangeArrowheads="1"/>
          </p:cNvSpPr>
          <p:nvPr>
            <p:ph type="body" idx="1"/>
          </p:nvPr>
        </p:nvSpPr>
        <p:spPr>
          <a:xfrm>
            <a:off x="917992" y="4414519"/>
            <a:ext cx="5045830" cy="4184016"/>
          </a:xfrm>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2532862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a:spLocks noGrp="1" noChangeArrowheads="1"/>
          </p:cNvSpPr>
          <p:nvPr>
            <p:ph type="ftr" sz="quarter" idx="4"/>
          </p:nvPr>
        </p:nvSpPr>
        <p:spPr>
          <a:noFill/>
        </p:spPr>
        <p:txBody>
          <a:bodyPr/>
          <a:lstStyle/>
          <a:p>
            <a:r>
              <a:rPr lang="en-US" dirty="0" smtClean="0">
                <a:solidFill>
                  <a:srgbClr val="000000"/>
                </a:solidFill>
              </a:rPr>
              <a:t>Employment Outlook: 2004-14</a:t>
            </a:r>
          </a:p>
        </p:txBody>
      </p:sp>
      <p:sp>
        <p:nvSpPr>
          <p:cNvPr id="72707" name="Rectangle 2"/>
          <p:cNvSpPr>
            <a:spLocks noGrp="1" noRot="1" noChangeAspect="1" noChangeArrowheads="1" noTextEdit="1"/>
          </p:cNvSpPr>
          <p:nvPr>
            <p:ph type="sldImg"/>
          </p:nvPr>
        </p:nvSpPr>
        <p:spPr>
          <a:xfrm>
            <a:off x="1117600" y="698500"/>
            <a:ext cx="4646613" cy="3486150"/>
          </a:xfrm>
          <a:ln/>
        </p:spPr>
      </p:sp>
      <p:sp>
        <p:nvSpPr>
          <p:cNvPr id="72708" name="Rectangle 3"/>
          <p:cNvSpPr>
            <a:spLocks noGrp="1" noChangeArrowheads="1"/>
          </p:cNvSpPr>
          <p:nvPr>
            <p:ph type="body" idx="1"/>
          </p:nvPr>
        </p:nvSpPr>
        <p:spPr>
          <a:xfrm>
            <a:off x="917992" y="4414519"/>
            <a:ext cx="5045830" cy="4184016"/>
          </a:xfrm>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699897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ftr" sz="quarter" idx="4"/>
          </p:nvPr>
        </p:nvSpPr>
        <p:spPr>
          <a:noFill/>
        </p:spPr>
        <p:txBody>
          <a:bodyPr/>
          <a:lstStyle/>
          <a:p>
            <a:r>
              <a:rPr lang="en-US" dirty="0" smtClean="0">
                <a:solidFill>
                  <a:srgbClr val="000000"/>
                </a:solidFill>
              </a:rPr>
              <a:t>Employment Outlook: 2004-14</a:t>
            </a:r>
          </a:p>
        </p:txBody>
      </p:sp>
      <p:sp>
        <p:nvSpPr>
          <p:cNvPr id="73731" name="Rectangle 2"/>
          <p:cNvSpPr>
            <a:spLocks noGrp="1" noRot="1" noChangeAspect="1" noChangeArrowheads="1" noTextEdit="1"/>
          </p:cNvSpPr>
          <p:nvPr>
            <p:ph type="sldImg"/>
          </p:nvPr>
        </p:nvSpPr>
        <p:spPr>
          <a:xfrm>
            <a:off x="1117600" y="698500"/>
            <a:ext cx="4646613" cy="3486150"/>
          </a:xfrm>
          <a:ln/>
        </p:spPr>
      </p:sp>
      <p:sp>
        <p:nvSpPr>
          <p:cNvPr id="73732" name="Rectangle 3"/>
          <p:cNvSpPr>
            <a:spLocks noGrp="1" noChangeArrowheads="1"/>
          </p:cNvSpPr>
          <p:nvPr>
            <p:ph type="body" idx="1"/>
          </p:nvPr>
        </p:nvSpPr>
        <p:spPr>
          <a:xfrm>
            <a:off x="917992" y="4414519"/>
            <a:ext cx="5045830" cy="4184016"/>
          </a:xfrm>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088610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7C27C0A9-4E94-48D4-BD5E-81D2DDCCF95A}"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215636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34F9AF2-07BC-49A0-9C3E-37309BFC8E96}" type="slidenum">
              <a:rPr lang="en-US">
                <a:solidFill>
                  <a:prstClr val="black"/>
                </a:solidFill>
              </a:rPr>
              <a:pPr/>
              <a:t>20</a:t>
            </a:fld>
            <a:endParaRPr lang="en-US" dirty="0">
              <a:solidFill>
                <a:prstClr val="black"/>
              </a:solidFill>
            </a:endParaRPr>
          </a:p>
        </p:txBody>
      </p:sp>
      <p:sp>
        <p:nvSpPr>
          <p:cNvPr id="58371" name="Rectangle 2"/>
          <p:cNvSpPr>
            <a:spLocks noGrp="1" noRot="1" noChangeAspect="1" noChangeArrowheads="1" noTextEdit="1"/>
          </p:cNvSpPr>
          <p:nvPr>
            <p:ph type="sldImg"/>
          </p:nvPr>
        </p:nvSpPr>
        <p:spPr>
          <a:xfrm>
            <a:off x="1128713" y="468313"/>
            <a:ext cx="4725987" cy="3543300"/>
          </a:xfrm>
          <a:ln/>
        </p:spPr>
      </p:sp>
      <p:sp>
        <p:nvSpPr>
          <p:cNvPr id="58372" name="Rectangle 3"/>
          <p:cNvSpPr>
            <a:spLocks noGrp="1" noChangeArrowheads="1"/>
          </p:cNvSpPr>
          <p:nvPr>
            <p:ph type="body" idx="1"/>
          </p:nvPr>
        </p:nvSpPr>
        <p:spPr>
          <a:xfrm>
            <a:off x="757212" y="4381091"/>
            <a:ext cx="5810176" cy="4271153"/>
          </a:xfrm>
          <a:noFill/>
          <a:ln/>
        </p:spPr>
        <p:txBody>
          <a:bodyPr>
            <a:normAutofit/>
          </a:bodyPr>
          <a:lstStyle/>
          <a:p>
            <a:pPr lvl="0">
              <a:buFont typeface="Arial" pitchFamily="34" charset="0"/>
              <a:buNone/>
            </a:pPr>
            <a:endParaRPr lang="en-US" dirty="0" smtClean="0"/>
          </a:p>
        </p:txBody>
      </p:sp>
    </p:spTree>
    <p:extLst>
      <p:ext uri="{BB962C8B-B14F-4D97-AF65-F5344CB8AC3E}">
        <p14:creationId xmlns:p14="http://schemas.microsoft.com/office/powerpoint/2010/main" val="4155327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CF91E2D-B13A-4592-93EE-AE44E330124F}" type="slidenum">
              <a:rPr lang="en-US">
                <a:solidFill>
                  <a:prstClr val="black"/>
                </a:solidFill>
              </a:rPr>
              <a:pPr/>
              <a:t>21</a:t>
            </a:fld>
            <a:endParaRPr lang="en-US" dirty="0">
              <a:solidFill>
                <a:prstClr val="black"/>
              </a:solidFill>
            </a:endParaRPr>
          </a:p>
        </p:txBody>
      </p:sp>
      <p:sp>
        <p:nvSpPr>
          <p:cNvPr id="59395" name="Rectangle 2"/>
          <p:cNvSpPr>
            <a:spLocks noGrp="1" noRot="1" noChangeAspect="1" noChangeArrowheads="1" noTextEdit="1"/>
          </p:cNvSpPr>
          <p:nvPr>
            <p:ph type="sldImg"/>
          </p:nvPr>
        </p:nvSpPr>
        <p:spPr>
          <a:xfrm>
            <a:off x="1155700" y="708025"/>
            <a:ext cx="4725988" cy="3543300"/>
          </a:xfrm>
          <a:ln/>
        </p:spPr>
      </p:sp>
      <p:sp>
        <p:nvSpPr>
          <p:cNvPr id="59396" name="Rectangle 3"/>
          <p:cNvSpPr>
            <a:spLocks noGrp="1" noChangeArrowheads="1"/>
          </p:cNvSpPr>
          <p:nvPr>
            <p:ph type="body" idx="1"/>
          </p:nvPr>
        </p:nvSpPr>
        <p:spPr>
          <a:xfrm>
            <a:off x="937967" y="4489387"/>
            <a:ext cx="5158811" cy="4253103"/>
          </a:xfrm>
          <a:noFill/>
          <a:ln/>
        </p:spPr>
        <p:txBody>
          <a:bodyPr lIns="92959" tIns="46477" rIns="92959" bIns="46477">
            <a:normAutofit/>
          </a:bodyPr>
          <a:lstStyle/>
          <a:p>
            <a:pPr marL="235485" indent="-235485"/>
            <a:endParaRPr lang="en-US" dirty="0" smtClean="0"/>
          </a:p>
        </p:txBody>
      </p:sp>
    </p:spTree>
    <p:extLst>
      <p:ext uri="{BB962C8B-B14F-4D97-AF65-F5344CB8AC3E}">
        <p14:creationId xmlns:p14="http://schemas.microsoft.com/office/powerpoint/2010/main" val="811608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1D3C13B-601D-4C2A-9D92-9E7F8FFD024D}" type="slidenum">
              <a:rPr lang="en-US"/>
              <a:pPr/>
              <a:t>22</a:t>
            </a:fld>
            <a:endParaRPr lang="en-US" dirty="0"/>
          </a:p>
        </p:txBody>
      </p:sp>
      <p:sp>
        <p:nvSpPr>
          <p:cNvPr id="61443" name="Rectangle 2"/>
          <p:cNvSpPr>
            <a:spLocks noGrp="1" noRot="1" noChangeAspect="1" noChangeArrowheads="1" noTextEdit="1"/>
          </p:cNvSpPr>
          <p:nvPr>
            <p:ph type="sldImg"/>
          </p:nvPr>
        </p:nvSpPr>
        <p:spPr>
          <a:xfrm>
            <a:off x="1193800" y="468313"/>
            <a:ext cx="4724400" cy="3543300"/>
          </a:xfrm>
          <a:ln/>
        </p:spPr>
      </p:sp>
      <p:sp>
        <p:nvSpPr>
          <p:cNvPr id="61444" name="Rectangle 3"/>
          <p:cNvSpPr>
            <a:spLocks noGrp="1" noChangeArrowheads="1"/>
          </p:cNvSpPr>
          <p:nvPr>
            <p:ph type="body" idx="1"/>
          </p:nvPr>
        </p:nvSpPr>
        <p:spPr>
          <a:xfrm>
            <a:off x="771361" y="4381091"/>
            <a:ext cx="5918739" cy="4271153"/>
          </a:xfrm>
          <a:noFill/>
          <a:ln/>
        </p:spPr>
        <p:txBody>
          <a:bodyPr/>
          <a:lstStyle/>
          <a:p>
            <a:pPr eaLnBrk="1" hangingPunct="1">
              <a:buFontTx/>
              <a:buNone/>
            </a:pPr>
            <a:endParaRPr lang="en-US" dirty="0" smtClean="0"/>
          </a:p>
        </p:txBody>
      </p:sp>
    </p:spTree>
    <p:extLst>
      <p:ext uri="{BB962C8B-B14F-4D97-AF65-F5344CB8AC3E}">
        <p14:creationId xmlns:p14="http://schemas.microsoft.com/office/powerpoint/2010/main" val="1495834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23</a:t>
            </a:fld>
            <a:endParaRPr lang="en-US" dirty="0"/>
          </a:p>
        </p:txBody>
      </p:sp>
      <p:sp>
        <p:nvSpPr>
          <p:cNvPr id="62467" name="Rectangle 2"/>
          <p:cNvSpPr>
            <a:spLocks noGrp="1" noRot="1" noChangeAspect="1" noChangeArrowheads="1" noTextEdit="1"/>
          </p:cNvSpPr>
          <p:nvPr>
            <p:ph type="sldImg"/>
          </p:nvPr>
        </p:nvSpPr>
        <p:spPr>
          <a:xfrm>
            <a:off x="1193800" y="468313"/>
            <a:ext cx="4724400" cy="3543300"/>
          </a:xfrm>
          <a:ln/>
        </p:spPr>
      </p:sp>
      <p:sp>
        <p:nvSpPr>
          <p:cNvPr id="62468" name="Rectangle 3"/>
          <p:cNvSpPr>
            <a:spLocks noGrp="1" noChangeArrowheads="1"/>
          </p:cNvSpPr>
          <p:nvPr>
            <p:ph type="body" idx="1"/>
          </p:nvPr>
        </p:nvSpPr>
        <p:spPr>
          <a:xfrm>
            <a:off x="771361" y="4381091"/>
            <a:ext cx="5918739" cy="4271153"/>
          </a:xfrm>
          <a:noFill/>
          <a:ln/>
        </p:spPr>
        <p:txBody>
          <a:bodyPr lIns="92378" tIns="46189" rIns="92378" bIns="46189"/>
          <a:lstStyle/>
          <a:p>
            <a:pPr eaLnBrk="1" hangingPunct="1">
              <a:buFontTx/>
              <a:buNone/>
            </a:pPr>
            <a:endParaRPr lang="en-US" dirty="0" smtClean="0"/>
          </a:p>
        </p:txBody>
      </p:sp>
    </p:spTree>
    <p:extLst>
      <p:ext uri="{BB962C8B-B14F-4D97-AF65-F5344CB8AC3E}">
        <p14:creationId xmlns:p14="http://schemas.microsoft.com/office/powerpoint/2010/main" val="21956507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solidFill>
                  <a:prstClr val="black"/>
                </a:solidFill>
              </a:rPr>
              <a:pPr/>
              <a:t>24</a:t>
            </a:fld>
            <a:endParaRPr lang="en-US" dirty="0">
              <a:solidFill>
                <a:prstClr val="black"/>
              </a:solidFill>
            </a:endParaRPr>
          </a:p>
        </p:txBody>
      </p:sp>
      <p:sp>
        <p:nvSpPr>
          <p:cNvPr id="62467" name="Rectangle 2"/>
          <p:cNvSpPr>
            <a:spLocks noGrp="1" noRot="1" noChangeAspect="1" noChangeArrowheads="1" noTextEdit="1"/>
          </p:cNvSpPr>
          <p:nvPr>
            <p:ph type="sldImg"/>
          </p:nvPr>
        </p:nvSpPr>
        <p:spPr>
          <a:xfrm>
            <a:off x="1127125" y="468313"/>
            <a:ext cx="4725988" cy="3543300"/>
          </a:xfrm>
          <a:ln/>
        </p:spPr>
      </p:sp>
      <p:sp>
        <p:nvSpPr>
          <p:cNvPr id="62468" name="Rectangle 3"/>
          <p:cNvSpPr>
            <a:spLocks noGrp="1" noChangeArrowheads="1"/>
          </p:cNvSpPr>
          <p:nvPr>
            <p:ph type="body" idx="1"/>
          </p:nvPr>
        </p:nvSpPr>
        <p:spPr>
          <a:xfrm>
            <a:off x="757212" y="4381091"/>
            <a:ext cx="5810176" cy="4271153"/>
          </a:xfrm>
          <a:noFill/>
          <a:ln/>
        </p:spPr>
        <p:txBody>
          <a:bodyPr lIns="92378" tIns="46189" rIns="92378" bIns="46189"/>
          <a:lstStyle/>
          <a:p>
            <a:pPr eaLnBrk="1" hangingPunct="1">
              <a:buFontTx/>
              <a:buNone/>
            </a:pPr>
            <a:endParaRPr lang="en-US" dirty="0" smtClean="0"/>
          </a:p>
        </p:txBody>
      </p:sp>
    </p:spTree>
    <p:extLst>
      <p:ext uri="{BB962C8B-B14F-4D97-AF65-F5344CB8AC3E}">
        <p14:creationId xmlns:p14="http://schemas.microsoft.com/office/powerpoint/2010/main" val="1435221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965C5E2-3AE5-40F6-8A1A-F4D56B7A9A02}" type="slidenum">
              <a:rPr lang="en-US">
                <a:solidFill>
                  <a:prstClr val="black"/>
                </a:solidFill>
              </a:rPr>
              <a:pPr/>
              <a:t>25</a:t>
            </a:fld>
            <a:endParaRPr lang="en-US" dirty="0">
              <a:solidFill>
                <a:prstClr val="black"/>
              </a:solidFill>
            </a:endParaRPr>
          </a:p>
        </p:txBody>
      </p:sp>
      <p:sp>
        <p:nvSpPr>
          <p:cNvPr id="63491" name="Rectangle 2"/>
          <p:cNvSpPr>
            <a:spLocks noGrp="1" noRot="1" noChangeAspect="1" noChangeArrowheads="1" noTextEdit="1"/>
          </p:cNvSpPr>
          <p:nvPr>
            <p:ph type="sldImg"/>
          </p:nvPr>
        </p:nvSpPr>
        <p:spPr>
          <a:xfrm>
            <a:off x="1127125" y="468313"/>
            <a:ext cx="4725988" cy="3543300"/>
          </a:xfrm>
          <a:ln/>
        </p:spPr>
      </p:sp>
      <p:sp>
        <p:nvSpPr>
          <p:cNvPr id="63492" name="Rectangle 3"/>
          <p:cNvSpPr>
            <a:spLocks noGrp="1" noChangeArrowheads="1"/>
          </p:cNvSpPr>
          <p:nvPr>
            <p:ph type="body" idx="1"/>
          </p:nvPr>
        </p:nvSpPr>
        <p:spPr>
          <a:xfrm>
            <a:off x="757212" y="4381091"/>
            <a:ext cx="5810176" cy="4271153"/>
          </a:xfrm>
          <a:noFill/>
          <a:ln/>
        </p:spPr>
        <p:txBody>
          <a:bodyPr/>
          <a:lstStyle/>
          <a:p>
            <a:pPr eaLnBrk="1" hangingPunct="1"/>
            <a:endParaRPr lang="en-US" dirty="0" smtClean="0"/>
          </a:p>
        </p:txBody>
      </p:sp>
    </p:spTree>
    <p:extLst>
      <p:ext uri="{BB962C8B-B14F-4D97-AF65-F5344CB8AC3E}">
        <p14:creationId xmlns:p14="http://schemas.microsoft.com/office/powerpoint/2010/main" val="29870891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067FB58-DEF1-4C56-B621-DF02079FD8A5}" type="slidenum">
              <a:rPr lang="en-US"/>
              <a:pPr/>
              <a:t>26</a:t>
            </a:fld>
            <a:endParaRPr lang="en-US" dirty="0"/>
          </a:p>
        </p:txBody>
      </p:sp>
      <p:sp>
        <p:nvSpPr>
          <p:cNvPr id="64515" name="Rectangle 2"/>
          <p:cNvSpPr>
            <a:spLocks noGrp="1" noRot="1" noChangeAspect="1" noChangeArrowheads="1" noTextEdit="1"/>
          </p:cNvSpPr>
          <p:nvPr>
            <p:ph type="sldImg"/>
          </p:nvPr>
        </p:nvSpPr>
        <p:spPr>
          <a:xfrm>
            <a:off x="1195388" y="468313"/>
            <a:ext cx="4724400" cy="3543300"/>
          </a:xfrm>
          <a:ln/>
        </p:spPr>
      </p:sp>
      <p:sp>
        <p:nvSpPr>
          <p:cNvPr id="64516" name="Rectangle 3"/>
          <p:cNvSpPr>
            <a:spLocks noGrp="1" noChangeArrowheads="1"/>
          </p:cNvSpPr>
          <p:nvPr>
            <p:ph type="body" idx="1"/>
          </p:nvPr>
        </p:nvSpPr>
        <p:spPr>
          <a:xfrm>
            <a:off x="771362" y="4381091"/>
            <a:ext cx="5920397" cy="4271153"/>
          </a:xfrm>
          <a:noFill/>
          <a:ln/>
        </p:spPr>
        <p:txBody>
          <a:bodyPr/>
          <a:lstStyle/>
          <a:p>
            <a:pPr eaLnBrk="1" hangingPunct="1"/>
            <a:endParaRPr lang="en-US" dirty="0" smtClean="0"/>
          </a:p>
        </p:txBody>
      </p:sp>
    </p:spTree>
    <p:extLst>
      <p:ext uri="{BB962C8B-B14F-4D97-AF65-F5344CB8AC3E}">
        <p14:creationId xmlns:p14="http://schemas.microsoft.com/office/powerpoint/2010/main" val="1389305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C14C9C1-CAF3-4367-9C4C-E30E660D8411}" type="slidenum">
              <a:rPr lang="en-US">
                <a:solidFill>
                  <a:prstClr val="black"/>
                </a:solidFill>
              </a:rPr>
              <a:pPr/>
              <a:t>27</a:t>
            </a:fld>
            <a:endParaRPr lang="en-US" dirty="0">
              <a:solidFill>
                <a:prstClr val="black"/>
              </a:solidFill>
            </a:endParaRPr>
          </a:p>
        </p:txBody>
      </p:sp>
      <p:sp>
        <p:nvSpPr>
          <p:cNvPr id="67587" name="Rectangle 2"/>
          <p:cNvSpPr>
            <a:spLocks noGrp="1" noRot="1" noChangeAspect="1" noChangeArrowheads="1" noTextEdit="1"/>
          </p:cNvSpPr>
          <p:nvPr>
            <p:ph type="sldImg"/>
          </p:nvPr>
        </p:nvSpPr>
        <p:spPr>
          <a:xfrm>
            <a:off x="1127125" y="468313"/>
            <a:ext cx="4725988" cy="3543300"/>
          </a:xfrm>
          <a:ln/>
        </p:spPr>
      </p:sp>
      <p:sp>
        <p:nvSpPr>
          <p:cNvPr id="67588" name="Rectangle 3"/>
          <p:cNvSpPr>
            <a:spLocks noGrp="1" noChangeArrowheads="1"/>
          </p:cNvSpPr>
          <p:nvPr>
            <p:ph type="body" idx="1"/>
          </p:nvPr>
        </p:nvSpPr>
        <p:spPr>
          <a:xfrm>
            <a:off x="757212" y="4381091"/>
            <a:ext cx="5810176" cy="4271153"/>
          </a:xfrm>
          <a:noFill/>
          <a:ln/>
        </p:spPr>
        <p:txBody>
          <a:bodyPr/>
          <a:lstStyle/>
          <a:p>
            <a:pPr lvl="0">
              <a:buFont typeface="Arial" pitchFamily="34" charset="0"/>
              <a:buChar char="•"/>
            </a:pPr>
            <a:endParaRPr lang="en-US" dirty="0"/>
          </a:p>
        </p:txBody>
      </p:sp>
    </p:spTree>
    <p:extLst>
      <p:ext uri="{BB962C8B-B14F-4D97-AF65-F5344CB8AC3E}">
        <p14:creationId xmlns:p14="http://schemas.microsoft.com/office/powerpoint/2010/main" val="3862822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76958C1-F3A4-462C-94D3-27B3422AFC5A}" type="slidenum">
              <a:rPr lang="en-US">
                <a:solidFill>
                  <a:prstClr val="black"/>
                </a:solidFill>
              </a:rPr>
              <a:pPr/>
              <a:t>28</a:t>
            </a:fld>
            <a:endParaRPr lang="en-US" dirty="0">
              <a:solidFill>
                <a:prstClr val="black"/>
              </a:solidFill>
            </a:endParaRPr>
          </a:p>
        </p:txBody>
      </p:sp>
      <p:sp>
        <p:nvSpPr>
          <p:cNvPr id="70659" name="Rectangle 2"/>
          <p:cNvSpPr>
            <a:spLocks noGrp="1" noRot="1" noChangeAspect="1" noChangeArrowheads="1" noTextEdit="1"/>
          </p:cNvSpPr>
          <p:nvPr>
            <p:ph type="sldImg"/>
          </p:nvPr>
        </p:nvSpPr>
        <p:spPr>
          <a:xfrm>
            <a:off x="1127125" y="468313"/>
            <a:ext cx="4725988" cy="3543300"/>
          </a:xfrm>
          <a:ln/>
        </p:spPr>
      </p:sp>
      <p:sp>
        <p:nvSpPr>
          <p:cNvPr id="70660" name="Rectangle 3"/>
          <p:cNvSpPr>
            <a:spLocks noGrp="1" noChangeArrowheads="1"/>
          </p:cNvSpPr>
          <p:nvPr>
            <p:ph type="body" idx="1"/>
          </p:nvPr>
        </p:nvSpPr>
        <p:spPr>
          <a:xfrm>
            <a:off x="757212" y="4381091"/>
            <a:ext cx="5810176" cy="4271153"/>
          </a:xfrm>
          <a:noFill/>
          <a:ln/>
        </p:spPr>
        <p:txBody>
          <a:bodyPr/>
          <a:lstStyle/>
          <a:p>
            <a:pPr eaLnBrk="1" hangingPunct="1"/>
            <a:endParaRPr lang="en-US" dirty="0" smtClean="0"/>
          </a:p>
        </p:txBody>
      </p:sp>
    </p:spTree>
    <p:extLst>
      <p:ext uri="{BB962C8B-B14F-4D97-AF65-F5344CB8AC3E}">
        <p14:creationId xmlns:p14="http://schemas.microsoft.com/office/powerpoint/2010/main" val="830623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FD981D2-8900-4814-8104-C2C516998177}" type="slidenum">
              <a:rPr lang="en-US"/>
              <a:pPr/>
              <a:t>29</a:t>
            </a:fld>
            <a:endParaRPr lang="en-US" dirty="0"/>
          </a:p>
        </p:txBody>
      </p:sp>
      <p:sp>
        <p:nvSpPr>
          <p:cNvPr id="66563" name="Rectangle 2"/>
          <p:cNvSpPr>
            <a:spLocks noGrp="1" noRot="1" noChangeAspect="1" noChangeArrowheads="1" noTextEdit="1"/>
          </p:cNvSpPr>
          <p:nvPr>
            <p:ph type="sldImg"/>
          </p:nvPr>
        </p:nvSpPr>
        <p:spPr>
          <a:xfrm>
            <a:off x="1195388" y="468313"/>
            <a:ext cx="4724400" cy="3543300"/>
          </a:xfrm>
          <a:ln/>
        </p:spPr>
      </p:sp>
      <p:sp>
        <p:nvSpPr>
          <p:cNvPr id="66564" name="Rectangle 3"/>
          <p:cNvSpPr>
            <a:spLocks noGrp="1" noChangeArrowheads="1"/>
          </p:cNvSpPr>
          <p:nvPr>
            <p:ph type="body" idx="1"/>
          </p:nvPr>
        </p:nvSpPr>
        <p:spPr>
          <a:xfrm>
            <a:off x="771361" y="4381091"/>
            <a:ext cx="5918739" cy="4271153"/>
          </a:xfrm>
          <a:noFill/>
          <a:ln/>
        </p:spPr>
        <p:txBody>
          <a:bodyPr/>
          <a:lstStyle/>
          <a:p>
            <a:pPr eaLnBrk="1" hangingPunct="1">
              <a:buFontTx/>
              <a:buChar char="•"/>
            </a:pPr>
            <a:endParaRPr lang="en-US" dirty="0" smtClean="0">
              <a:latin typeface="+mn-lt"/>
            </a:endParaRPr>
          </a:p>
        </p:txBody>
      </p:sp>
    </p:spTree>
    <p:extLst>
      <p:ext uri="{BB962C8B-B14F-4D97-AF65-F5344CB8AC3E}">
        <p14:creationId xmlns:p14="http://schemas.microsoft.com/office/powerpoint/2010/main" val="267602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4059469" y="8976552"/>
            <a:ext cx="3105136" cy="473203"/>
          </a:xfrm>
          <a:prstGeom prst="rect">
            <a:avLst/>
          </a:prstGeom>
          <a:noFill/>
          <a:ln w="9525">
            <a:noFill/>
            <a:miter lim="800000"/>
            <a:headEnd/>
            <a:tailEnd/>
          </a:ln>
        </p:spPr>
        <p:txBody>
          <a:bodyPr lIns="93975" tIns="46986" rIns="93975" bIns="46986" anchor="b"/>
          <a:lstStyle/>
          <a:p>
            <a:pPr algn="r" defTabSz="938984"/>
            <a:fld id="{BCE78317-5E5A-49BE-A1A0-C3AAEE8F91A8}" type="slidenum">
              <a:rPr lang="en-US" sz="1200"/>
              <a:pPr algn="r" defTabSz="938984"/>
              <a:t>3</a:t>
            </a:fld>
            <a:endParaRPr lang="en-US" sz="1200" dirty="0"/>
          </a:p>
        </p:txBody>
      </p:sp>
      <p:sp>
        <p:nvSpPr>
          <p:cNvPr id="41987" name="Rectangle 2"/>
          <p:cNvSpPr>
            <a:spLocks noGrp="1" noRot="1" noChangeAspect="1" noChangeArrowheads="1" noTextEdit="1"/>
          </p:cNvSpPr>
          <p:nvPr>
            <p:ph type="sldImg"/>
          </p:nvPr>
        </p:nvSpPr>
        <p:spPr bwMode="auto">
          <a:xfrm>
            <a:off x="1182688" y="852488"/>
            <a:ext cx="4725987" cy="3544887"/>
          </a:xfrm>
          <a:noFill/>
          <a:ln>
            <a:solidFill>
              <a:srgbClr val="000000"/>
            </a:solidFill>
            <a:miter lim="800000"/>
            <a:headEnd/>
            <a:tailEnd/>
          </a:ln>
        </p:spPr>
      </p:sp>
      <p:sp>
        <p:nvSpPr>
          <p:cNvPr id="41988" name="Rectangle 3"/>
          <p:cNvSpPr>
            <a:spLocks noGrp="1" noChangeArrowheads="1"/>
          </p:cNvSpPr>
          <p:nvPr>
            <p:ph type="body" idx="1"/>
          </p:nvPr>
        </p:nvSpPr>
        <p:spPr bwMode="auto">
          <a:xfrm>
            <a:off x="955915" y="4727260"/>
            <a:ext cx="5254359" cy="4254056"/>
          </a:xfrm>
          <a:noFill/>
        </p:spPr>
        <p:txBody>
          <a:bodyPr lIns="93975" tIns="46986" rIns="93975" bIns="46986">
            <a:normAutofit lnSpcReduction="10000"/>
          </a:bodyPr>
          <a:lstStyle/>
          <a:p>
            <a:pPr marL="235485" indent="-235485">
              <a:lnSpc>
                <a:spcPct val="90000"/>
              </a:lnSpc>
              <a:defRPr/>
            </a:pPr>
            <a:r>
              <a:rPr lang="en-US" sz="1000" dirty="0">
                <a:latin typeface="+mn-lt"/>
              </a:rPr>
              <a:t>The BLS projections are developed in a series of six steps-</a:t>
            </a:r>
          </a:p>
          <a:p>
            <a:pPr marL="235485" indent="-235485">
              <a:lnSpc>
                <a:spcPct val="90000"/>
              </a:lnSpc>
              <a:buFont typeface="+mj-lt"/>
              <a:buAutoNum type="arabicPeriod"/>
              <a:defRPr/>
            </a:pPr>
            <a:r>
              <a:rPr lang="en-US" sz="1000" dirty="0">
                <a:latin typeface="+mn-lt"/>
              </a:rPr>
              <a:t>Size and demographic composition of the labor force</a:t>
            </a:r>
          </a:p>
          <a:p>
            <a:pPr marL="706452" lvl="1" indent="-235485" defTabSz="941936">
              <a:lnSpc>
                <a:spcPct val="90000"/>
              </a:lnSpc>
              <a:buFont typeface="Arial" pitchFamily="34" charset="0"/>
              <a:buChar char="•"/>
              <a:defRPr/>
            </a:pPr>
            <a:r>
              <a:rPr lang="en-US" sz="1000" dirty="0">
                <a:latin typeface="+mn-lt"/>
              </a:rPr>
              <a:t>The labor force is the number of people </a:t>
            </a:r>
            <a:r>
              <a:rPr lang="en-US" sz="1000" dirty="0" smtClean="0">
                <a:latin typeface="+mn-lt"/>
              </a:rPr>
              <a:t>working</a:t>
            </a:r>
            <a:r>
              <a:rPr lang="en-US" sz="1000" baseline="0" dirty="0" smtClean="0">
                <a:latin typeface="+mn-lt"/>
              </a:rPr>
              <a:t> or looking for jobs.</a:t>
            </a:r>
            <a:endParaRPr lang="en-US" sz="1000" dirty="0" smtClean="0">
              <a:latin typeface="+mn-lt"/>
            </a:endParaRPr>
          </a:p>
          <a:p>
            <a:pPr marL="235485" indent="-235485">
              <a:lnSpc>
                <a:spcPct val="90000"/>
              </a:lnSpc>
              <a:buFont typeface="+mj-lt"/>
              <a:buAutoNum type="arabicPeriod"/>
              <a:defRPr/>
            </a:pPr>
            <a:r>
              <a:rPr lang="en-US" sz="1000" dirty="0" smtClean="0">
                <a:latin typeface="+mn-lt"/>
              </a:rPr>
              <a:t>The growth of the aggregate economy</a:t>
            </a:r>
          </a:p>
          <a:p>
            <a:pPr marL="706452" lvl="1" indent="-235485" defTabSz="941936">
              <a:lnSpc>
                <a:spcPct val="90000"/>
              </a:lnSpc>
              <a:buFont typeface="Arial" pitchFamily="34" charset="0"/>
              <a:buChar char="•"/>
              <a:defRPr/>
            </a:pPr>
            <a:r>
              <a:rPr lang="en-US" sz="1000" dirty="0" smtClean="0">
                <a:latin typeface="+mn-lt"/>
              </a:rPr>
              <a:t>A </a:t>
            </a:r>
            <a:r>
              <a:rPr lang="en-US" sz="1000" dirty="0">
                <a:latin typeface="+mn-lt"/>
              </a:rPr>
              <a:t>macroeconomic model is used to project Gross Domestic Product, consumer spending, investment, government spending, imports and exports, and other major economic measures.  </a:t>
            </a:r>
          </a:p>
          <a:p>
            <a:pPr marL="235485" indent="-235485">
              <a:lnSpc>
                <a:spcPct val="90000"/>
              </a:lnSpc>
              <a:buFont typeface="+mj-lt"/>
              <a:buAutoNum type="arabicPeriod"/>
              <a:defRPr/>
            </a:pPr>
            <a:r>
              <a:rPr lang="en-US" sz="1000" dirty="0">
                <a:latin typeface="+mn-lt"/>
              </a:rPr>
              <a:t>Final demand by industry sector</a:t>
            </a:r>
          </a:p>
          <a:p>
            <a:pPr marL="688513" lvl="1" indent="-235485">
              <a:lnSpc>
                <a:spcPct val="90000"/>
              </a:lnSpc>
              <a:buFont typeface="Arial" pitchFamily="34" charset="0"/>
              <a:buChar char="•"/>
              <a:defRPr/>
            </a:pPr>
            <a:r>
              <a:rPr lang="en-US" sz="1000" dirty="0">
                <a:latin typeface="+mn-lt"/>
              </a:rPr>
              <a:t>The projected final demand categories are disaggregated to project the final demand, in sales to consumers, for each industry sector.</a:t>
            </a:r>
          </a:p>
          <a:p>
            <a:pPr marL="235485" indent="-235485">
              <a:lnSpc>
                <a:spcPct val="90000"/>
              </a:lnSpc>
              <a:buFont typeface="+mj-lt"/>
              <a:buAutoNum type="arabicPeriod"/>
              <a:defRPr/>
            </a:pPr>
            <a:r>
              <a:rPr lang="en-US" sz="1000" dirty="0">
                <a:latin typeface="+mn-lt"/>
              </a:rPr>
              <a:t>Industry output</a:t>
            </a:r>
          </a:p>
          <a:p>
            <a:pPr marL="688513" lvl="1" indent="-235485" defTabSz="906057">
              <a:lnSpc>
                <a:spcPct val="90000"/>
              </a:lnSpc>
              <a:buFont typeface="Arial" pitchFamily="34" charset="0"/>
              <a:buChar char="•"/>
              <a:defRPr/>
            </a:pPr>
            <a:r>
              <a:rPr lang="en-US" sz="1000" dirty="0">
                <a:latin typeface="+mn-lt"/>
              </a:rPr>
              <a:t>Input-Output tables from the Bureau of Economic Analysis are used to determine the relationships between industries and project the output that will be needed from each industry to satisfy the final demand from the previous step, including outputs which are used by other industry sectors as an input towards satisfying their final demand.</a:t>
            </a:r>
          </a:p>
          <a:p>
            <a:pPr marL="235485" indent="-235485">
              <a:lnSpc>
                <a:spcPct val="90000"/>
              </a:lnSpc>
              <a:buFont typeface="+mj-lt"/>
              <a:buAutoNum type="arabicPeriod"/>
              <a:defRPr/>
            </a:pPr>
            <a:r>
              <a:rPr lang="en-US" sz="1000" dirty="0">
                <a:latin typeface="+mn-lt"/>
              </a:rPr>
              <a:t>Industry employment</a:t>
            </a:r>
          </a:p>
          <a:p>
            <a:pPr marL="706452" lvl="1" indent="-235485" defTabSz="906057">
              <a:lnSpc>
                <a:spcPct val="90000"/>
              </a:lnSpc>
              <a:buFont typeface="Arial" pitchFamily="34" charset="0"/>
              <a:buChar char="•"/>
              <a:defRPr/>
            </a:pPr>
            <a:r>
              <a:rPr lang="en-US" sz="1000" dirty="0">
                <a:latin typeface="+mn-lt"/>
              </a:rPr>
              <a:t>The BLS models industry employment as a function of industry output, wages, prices, and time. Together with the industry output projections, employment results provide a measure of labor productivity. BLS analysts examine the implied growth rates in projected productivity for consistency with historical trends. At the same time, analysts attempt to identify industries that may deviate from past behavior because of changes in technology or other factors. Where appropriate, changes to the employment estimates are made by modifying either the employment demand itself or the results from earlier steps in the projections process.</a:t>
            </a:r>
          </a:p>
          <a:p>
            <a:pPr marL="235485" indent="-235485">
              <a:lnSpc>
                <a:spcPct val="90000"/>
              </a:lnSpc>
              <a:buFont typeface="+mj-lt"/>
              <a:buAutoNum type="arabicPeriod"/>
              <a:defRPr/>
            </a:pPr>
            <a:r>
              <a:rPr lang="en-US" sz="1000" dirty="0">
                <a:latin typeface="+mn-lt"/>
              </a:rPr>
              <a:t>Occupational employment </a:t>
            </a:r>
          </a:p>
          <a:p>
            <a:pPr lvl="1">
              <a:lnSpc>
                <a:spcPct val="90000"/>
              </a:lnSpc>
              <a:spcAft>
                <a:spcPct val="20000"/>
              </a:spcAft>
              <a:buFont typeface="Arial" pitchFamily="34" charset="0"/>
              <a:buChar char="•"/>
              <a:defRPr/>
            </a:pPr>
            <a:r>
              <a:rPr lang="en-US" sz="1000" dirty="0">
                <a:latin typeface="+mn-lt"/>
              </a:rPr>
              <a:t>    Occupational demand is projected by applying each industry’s unique staffing pattern to industry employment projections. BLS analysts consider changes in technology, business practices, and other factors to determine how staffing patterns may change over the projection decade.  Occupational replacement needs are also projected to help determine the total number of job openings expected to be available in each occupation.</a:t>
            </a:r>
          </a:p>
        </p:txBody>
      </p:sp>
    </p:spTree>
    <p:extLst>
      <p:ext uri="{BB962C8B-B14F-4D97-AF65-F5344CB8AC3E}">
        <p14:creationId xmlns:p14="http://schemas.microsoft.com/office/powerpoint/2010/main" val="29518067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solidFill>
                  <a:prstClr val="black"/>
                </a:solidFill>
              </a:rPr>
              <a:t>Employment Outlook: 2004-14</a:t>
            </a:r>
            <a:endParaRPr lang="en-US" dirty="0">
              <a:solidFill>
                <a:prstClr val="black"/>
              </a:solidFill>
            </a:endParaRPr>
          </a:p>
        </p:txBody>
      </p:sp>
    </p:spTree>
    <p:extLst>
      <p:ext uri="{BB962C8B-B14F-4D97-AF65-F5344CB8AC3E}">
        <p14:creationId xmlns:p14="http://schemas.microsoft.com/office/powerpoint/2010/main" val="26156012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ftr" sz="quarter" idx="4"/>
          </p:nvPr>
        </p:nvSpPr>
        <p:spPr>
          <a:noFill/>
        </p:spPr>
        <p:txBody>
          <a:bodyPr/>
          <a:lstStyle/>
          <a:p>
            <a:r>
              <a:rPr lang="en-US" dirty="0" smtClean="0">
                <a:solidFill>
                  <a:prstClr val="black"/>
                </a:solidFill>
              </a:rPr>
              <a:t>Employment Outlook: 2004-14</a:t>
            </a: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lIns="93692" tIns="46844" rIns="93692" bIns="46844"/>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38613590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ftr" sz="quarter" idx="4"/>
          </p:nvPr>
        </p:nvSpPr>
        <p:spPr>
          <a:noFill/>
        </p:spPr>
        <p:txBody>
          <a:bodyPr/>
          <a:lstStyle/>
          <a:p>
            <a:r>
              <a:rPr lang="en-US" dirty="0" smtClean="0">
                <a:solidFill>
                  <a:prstClr val="black"/>
                </a:solidFill>
              </a:rPr>
              <a:t>Employment Outlook: 2004-14</a:t>
            </a: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lIns="93692" tIns="46844" rIns="93692" bIns="46844"/>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35893034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86A08-A1D6-45F0-A6EE-DF36A38FD528}"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69581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ftr" sz="quarter" idx="4"/>
          </p:nvPr>
        </p:nvSpPr>
        <p:spPr>
          <a:noFill/>
        </p:spPr>
        <p:txBody>
          <a:bodyPr/>
          <a:lstStyle/>
          <a:p>
            <a:r>
              <a:rPr lang="en-US" dirty="0" smtClean="0">
                <a:solidFill>
                  <a:prstClr val="black"/>
                </a:solidFill>
              </a:rPr>
              <a:t>Employment Outlook: 2004-14</a:t>
            </a: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lIns="93692" tIns="46844" rIns="93692" bIns="46844"/>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92236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p:spPr>
        <p:txBody>
          <a:bodyPr/>
          <a:lstStyle/>
          <a:p>
            <a:r>
              <a:rPr lang="en-US" dirty="0" smtClean="0"/>
              <a:t>Employment Outlook: 2004-14</a:t>
            </a:r>
          </a:p>
        </p:txBody>
      </p:sp>
      <p:sp>
        <p:nvSpPr>
          <p:cNvPr id="66563" name="Rectangle 2"/>
          <p:cNvSpPr>
            <a:spLocks noGrp="1" noRot="1" noChangeAspect="1" noChangeArrowheads="1" noTextEdit="1"/>
          </p:cNvSpPr>
          <p:nvPr>
            <p:ph type="sldImg"/>
          </p:nvPr>
        </p:nvSpPr>
        <p:spPr>
          <a:xfrm>
            <a:off x="1116013" y="696913"/>
            <a:ext cx="4649787" cy="3487737"/>
          </a:xfrm>
          <a:ln/>
        </p:spPr>
      </p:sp>
      <p:sp>
        <p:nvSpPr>
          <p:cNvPr id="66564" name="Rectangle 3"/>
          <p:cNvSpPr>
            <a:spLocks noGrp="1" noChangeArrowheads="1"/>
          </p:cNvSpPr>
          <p:nvPr>
            <p:ph type="body" idx="1"/>
          </p:nvPr>
        </p:nvSpPr>
        <p:spPr>
          <a:xfrm>
            <a:off x="916431" y="4416108"/>
            <a:ext cx="5048953" cy="4184016"/>
          </a:xfrm>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08333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Employment Outlook: 2004-14</a:t>
            </a:r>
            <a:endParaRPr lang="en-US" dirty="0"/>
          </a:p>
        </p:txBody>
      </p:sp>
    </p:spTree>
    <p:extLst>
      <p:ext uri="{BB962C8B-B14F-4D97-AF65-F5344CB8AC3E}">
        <p14:creationId xmlns:p14="http://schemas.microsoft.com/office/powerpoint/2010/main" val="4203551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ftr" sz="quarter" idx="4"/>
          </p:nvPr>
        </p:nvSpPr>
        <p:spPr>
          <a:noFill/>
        </p:spPr>
        <p:txBody>
          <a:bodyPr/>
          <a:lstStyle/>
          <a:p>
            <a:r>
              <a:rPr lang="en-US" dirty="0" smtClean="0">
                <a:solidFill>
                  <a:srgbClr val="000000"/>
                </a:solidFill>
              </a:rPr>
              <a:t>Employment Outlook: 2004-14</a:t>
            </a:r>
          </a:p>
        </p:txBody>
      </p:sp>
      <p:sp>
        <p:nvSpPr>
          <p:cNvPr id="68611" name="Rectangle 2"/>
          <p:cNvSpPr>
            <a:spLocks noGrp="1" noRot="1" noChangeAspect="1" noChangeArrowheads="1" noTextEdit="1"/>
          </p:cNvSpPr>
          <p:nvPr>
            <p:ph type="sldImg"/>
          </p:nvPr>
        </p:nvSpPr>
        <p:spPr>
          <a:xfrm>
            <a:off x="1089025" y="458788"/>
            <a:ext cx="4648200" cy="3486150"/>
          </a:xfrm>
          <a:ln/>
        </p:spPr>
      </p:sp>
      <p:sp>
        <p:nvSpPr>
          <p:cNvPr id="6861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3487304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ftr" sz="quarter" idx="4"/>
          </p:nvPr>
        </p:nvSpPr>
        <p:spPr>
          <a:noFill/>
        </p:spPr>
        <p:txBody>
          <a:bodyPr/>
          <a:lstStyle/>
          <a:p>
            <a:r>
              <a:rPr lang="en-US" dirty="0" smtClean="0"/>
              <a:t>Employment Outlook: 2004-14</a:t>
            </a:r>
          </a:p>
        </p:txBody>
      </p:sp>
      <p:sp>
        <p:nvSpPr>
          <p:cNvPr id="69635" name="Rectangle 2"/>
          <p:cNvSpPr>
            <a:spLocks noGrp="1" noRot="1" noChangeAspect="1" noChangeArrowheads="1" noTextEdit="1"/>
          </p:cNvSpPr>
          <p:nvPr>
            <p:ph type="sldImg"/>
          </p:nvPr>
        </p:nvSpPr>
        <p:spPr>
          <a:xfrm>
            <a:off x="1089025" y="458788"/>
            <a:ext cx="4648200" cy="3486150"/>
          </a:xfrm>
          <a:ln/>
        </p:spPr>
      </p:sp>
      <p:sp>
        <p:nvSpPr>
          <p:cNvPr id="6963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a:p>
            <a:pPr eaLnBrk="1" hangingPunct="1"/>
            <a:endParaRPr lang="en-US" dirty="0" smtClean="0">
              <a:latin typeface="Arial" pitchFamily="34" charset="0"/>
            </a:endParaRPr>
          </a:p>
          <a:p>
            <a:pPr eaLnBrk="1" hangingPunct="1"/>
            <a:endParaRPr lang="en-US" dirty="0" smtClean="0">
              <a:latin typeface="Arial" pitchFamily="34" charset="0"/>
            </a:endParaRPr>
          </a:p>
          <a:p>
            <a:pPr eaLnBrk="1" hangingPunct="1"/>
            <a:endParaRPr lang="en-US" dirty="0" smtClean="0">
              <a:latin typeface="Arial" pitchFamily="34" charset="0"/>
            </a:endParaRPr>
          </a:p>
        </p:txBody>
      </p:sp>
    </p:spTree>
    <p:extLst>
      <p:ext uri="{BB962C8B-B14F-4D97-AF65-F5344CB8AC3E}">
        <p14:creationId xmlns:p14="http://schemas.microsoft.com/office/powerpoint/2010/main" val="2989225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4CFD870-F024-4A33-A453-38C2862595F7}" type="slidenum">
              <a:rPr lang="en-US">
                <a:solidFill>
                  <a:prstClr val="black"/>
                </a:solidFill>
              </a:rPr>
              <a:pPr/>
              <a:t>9</a:t>
            </a:fld>
            <a:endParaRPr lang="en-US" dirty="0">
              <a:solidFill>
                <a:prstClr val="black"/>
              </a:solidFill>
            </a:endParaRPr>
          </a:p>
        </p:txBody>
      </p:sp>
      <p:sp>
        <p:nvSpPr>
          <p:cNvPr id="146434" name="Rectangle 2"/>
          <p:cNvSpPr>
            <a:spLocks noGrp="1" noRot="1" noChangeAspect="1" noChangeArrowheads="1" noTextEdit="1"/>
          </p:cNvSpPr>
          <p:nvPr>
            <p:ph type="sldImg"/>
          </p:nvPr>
        </p:nvSpPr>
        <p:spPr>
          <a:xfrm>
            <a:off x="1146175" y="685800"/>
            <a:ext cx="4567238" cy="3427413"/>
          </a:xfrm>
          <a:ln/>
        </p:spPr>
      </p:sp>
      <p:sp>
        <p:nvSpPr>
          <p:cNvPr id="146435" name="Rectangle 3"/>
          <p:cNvSpPr>
            <a:spLocks noGrp="1" noChangeArrowheads="1"/>
          </p:cNvSpPr>
          <p:nvPr>
            <p:ph type="body" idx="1"/>
          </p:nvPr>
        </p:nvSpPr>
        <p:spPr>
          <a:xfrm>
            <a:off x="916264" y="4344026"/>
            <a:ext cx="5025473" cy="4114488"/>
          </a:xfrm>
        </p:spPr>
        <p:txBody>
          <a:bodyPr>
            <a:normAutofit/>
          </a:bodyPr>
          <a:lstStyle/>
          <a:p>
            <a:endParaRPr lang="en-US" sz="1200"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388326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498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685800" y="2895600"/>
            <a:ext cx="7797800" cy="0"/>
          </a:xfrm>
          <a:prstGeom prst="line">
            <a:avLst/>
          </a:prstGeom>
          <a:noFill/>
          <a:ln w="76200">
            <a:solidFill>
              <a:srgbClr val="CE1126"/>
            </a:solidFill>
            <a:round/>
            <a:headEnd/>
            <a:tailEnd/>
          </a:ln>
        </p:spPr>
        <p:txBody>
          <a:bodyPr anchor="ctr"/>
          <a:lstStyle/>
          <a:p>
            <a:pPr algn="ctr" eaLnBrk="0" fontAlgn="base" hangingPunct="0">
              <a:spcBef>
                <a:spcPct val="20000"/>
              </a:spcBef>
              <a:spcAft>
                <a:spcPct val="0"/>
              </a:spcAft>
              <a:buClr>
                <a:srgbClr val="FF0000"/>
              </a:buClr>
              <a:defRPr/>
            </a:pPr>
            <a:endParaRPr lang="en-US" sz="1400" dirty="0">
              <a:solidFill>
                <a:srgbClr val="FFFFFF"/>
              </a:solidFill>
              <a:latin typeface="Arial" charset="0"/>
            </a:endParaRPr>
          </a:p>
        </p:txBody>
      </p:sp>
      <p:grpSp>
        <p:nvGrpSpPr>
          <p:cNvPr id="5" name="Group 7"/>
          <p:cNvGrpSpPr>
            <a:grpSpLocks/>
          </p:cNvGrpSpPr>
          <p:nvPr/>
        </p:nvGrpSpPr>
        <p:grpSpPr bwMode="auto">
          <a:xfrm>
            <a:off x="0" y="5111750"/>
            <a:ext cx="9144000" cy="1746250"/>
            <a:chOff x="0" y="5111496"/>
            <a:chExt cx="9144000" cy="1746504"/>
          </a:xfrm>
        </p:grpSpPr>
        <p:sp>
          <p:nvSpPr>
            <p:cNvPr id="6" name="Rectangle 5"/>
            <p:cNvSpPr/>
            <p:nvPr/>
          </p:nvSpPr>
          <p:spPr>
            <a:xfrm>
              <a:off x="7391400" y="6400733"/>
              <a:ext cx="1752600" cy="338187"/>
            </a:xfrm>
            <a:prstGeom prst="rect">
              <a:avLst/>
            </a:prstGeom>
          </p:spPr>
          <p:txBody>
            <a:bodyPr>
              <a:spAutoFit/>
            </a:bodyPr>
            <a:lstStyle/>
            <a:p>
              <a:pPr algn="ctr" eaLnBrk="0" hangingPunct="0">
                <a:buClr>
                  <a:srgbClr val="FF0000"/>
                </a:buClr>
                <a:defRPr/>
              </a:pPr>
              <a:r>
                <a:rPr lang="en-US" sz="1600" b="1" i="1" dirty="0">
                  <a:solidFill>
                    <a:srgbClr val="000000"/>
                  </a:solidFill>
                  <a:latin typeface="Verdana" pitchFamily="34" charset="0"/>
                  <a:cs typeface="Tahoma" pitchFamily="34" charset="0"/>
                </a:rPr>
                <a:t>www.bls.gov</a:t>
              </a:r>
              <a:endParaRPr lang="en-US" sz="2000" b="1" i="1" dirty="0">
                <a:solidFill>
                  <a:srgbClr val="000000"/>
                </a:solidFill>
                <a:latin typeface="Verdana" pitchFamily="34" charset="0"/>
                <a:cs typeface="Tahoma" pitchFamily="34" charset="0"/>
              </a:endParaRPr>
            </a:p>
          </p:txBody>
        </p:sp>
        <p:pic>
          <p:nvPicPr>
            <p:cNvPr id="7" name="Picture 14" descr="BLS Emblem 125th Horizontal.wmf"/>
            <p:cNvPicPr>
              <a:picLocks noChangeAspect="1"/>
            </p:cNvPicPr>
            <p:nvPr/>
          </p:nvPicPr>
          <p:blipFill>
            <a:blip r:embed="rId3" cstate="print"/>
            <a:srcRect/>
            <a:stretch>
              <a:fillRect/>
            </a:stretch>
          </p:blipFill>
          <p:spPr bwMode="auto">
            <a:xfrm>
              <a:off x="0" y="5111496"/>
              <a:ext cx="3207550" cy="1746504"/>
            </a:xfrm>
            <a:prstGeom prst="rect">
              <a:avLst/>
            </a:prstGeom>
            <a:noFill/>
            <a:ln w="9525">
              <a:noFill/>
              <a:miter lim="800000"/>
              <a:headEnd/>
              <a:tailEnd/>
            </a:ln>
          </p:spPr>
        </p:pic>
      </p:grpSp>
      <p:sp>
        <p:nvSpPr>
          <p:cNvPr id="59410" name="Rectangle 18"/>
          <p:cNvSpPr>
            <a:spLocks noGrp="1" noChangeArrowheads="1"/>
          </p:cNvSpPr>
          <p:nvPr>
            <p:ph type="ctrTitle" sz="quarter"/>
          </p:nvPr>
        </p:nvSpPr>
        <p:spPr>
          <a:xfrm>
            <a:off x="684213" y="912813"/>
            <a:ext cx="7772400" cy="1828800"/>
          </a:xfrm>
        </p:spPr>
        <p:txBody>
          <a:bodyPr/>
          <a:lstStyle>
            <a:lvl1pPr>
              <a:defRPr smtClean="0">
                <a:solidFill>
                  <a:schemeClr val="bg1"/>
                </a:solidFill>
              </a:defRPr>
            </a:lvl1pPr>
          </a:lstStyle>
          <a:p>
            <a:r>
              <a:rPr lang="en-US" smtClean="0"/>
              <a:t>Click to edit Master title style</a:t>
            </a:r>
          </a:p>
        </p:txBody>
      </p:sp>
      <p:sp>
        <p:nvSpPr>
          <p:cNvPr id="59411" name="Rectangle 19"/>
          <p:cNvSpPr>
            <a:spLocks noGrp="1" noChangeArrowheads="1"/>
          </p:cNvSpPr>
          <p:nvPr>
            <p:ph type="subTitle" sz="quarter" idx="1"/>
          </p:nvPr>
        </p:nvSpPr>
        <p:spPr>
          <a:xfrm>
            <a:off x="1371600" y="3125788"/>
            <a:ext cx="6400800" cy="3582987"/>
          </a:xfrm>
        </p:spPr>
        <p:txBody>
          <a:bodyPr/>
          <a:lstStyle>
            <a:lvl1pPr marL="0" indent="0" algn="ctr">
              <a:buFont typeface="Wingdings" pitchFamily="2" charset="2"/>
              <a:buNone/>
              <a:defRPr sz="3600" b="1" smtClean="0">
                <a:solidFill>
                  <a:schemeClr val="bg1"/>
                </a:solidFill>
              </a:defRPr>
            </a:lvl1pPr>
          </a:lstStyle>
          <a:p>
            <a:r>
              <a:rPr lang="en-US" smtClean="0"/>
              <a:t>Click to edit Master subtitle style</a:t>
            </a:r>
          </a:p>
        </p:txBody>
      </p:sp>
    </p:spTree>
    <p:extLst>
      <p:ext uri="{BB962C8B-B14F-4D97-AF65-F5344CB8AC3E}">
        <p14:creationId xmlns:p14="http://schemas.microsoft.com/office/powerpoint/2010/main" val="153794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rgbClr val="002060"/>
                </a:solidFill>
                <a:latin typeface="Tahoma" pitchFamily="34" charset="0"/>
                <a:cs typeface="Tahoma" pitchFamily="34" charset="0"/>
              </a:defRPr>
            </a:lvl1pPr>
            <a:lvl2pPr>
              <a:defRPr>
                <a:solidFill>
                  <a:srgbClr val="002060"/>
                </a:solidFill>
                <a:latin typeface="Tahoma" pitchFamily="34" charset="0"/>
                <a:cs typeface="Tahoma" pitchFamily="34" charset="0"/>
              </a:defRPr>
            </a:lvl2pPr>
            <a:lvl3pPr>
              <a:defRPr>
                <a:solidFill>
                  <a:srgbClr val="002060"/>
                </a:solidFill>
                <a:latin typeface="Tahoma" pitchFamily="34" charset="0"/>
                <a:cs typeface="Tahoma" pitchFamily="34" charset="0"/>
              </a:defRPr>
            </a:lvl3pPr>
            <a:lvl4pPr>
              <a:defRPr>
                <a:solidFill>
                  <a:srgbClr val="002060"/>
                </a:solidFill>
                <a:latin typeface="Tahoma" pitchFamily="34" charset="0"/>
                <a:cs typeface="Tahoma"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lvl1pPr>
              <a:defRPr/>
            </a:lvl1pPr>
          </a:lstStyle>
          <a:p>
            <a:pPr>
              <a:defRPr/>
            </a:pPr>
            <a:fld id="{5FB22212-2194-4FDF-B93B-DB8203C3865C}" type="datetime1">
              <a:rPr lang="en-US"/>
              <a:pPr>
                <a:defRPr/>
              </a:pPr>
              <a:t>8/2/2016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64456CF-4DDA-42BF-B446-E64F31A77557}" type="slidenum">
              <a:rPr lang="en-US"/>
              <a:pPr>
                <a:defRPr/>
              </a:pPr>
              <a:t>‹#›</a:t>
            </a:fld>
            <a:endParaRPr lang="en-US" dirty="0"/>
          </a:p>
        </p:txBody>
      </p:sp>
    </p:spTree>
    <p:extLst>
      <p:ext uri="{BB962C8B-B14F-4D97-AF65-F5344CB8AC3E}">
        <p14:creationId xmlns:p14="http://schemas.microsoft.com/office/powerpoint/2010/main" val="395939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defRPr sz="2800">
                <a:solidFill>
                  <a:srgbClr val="000000"/>
                </a:solidFill>
              </a:defRPr>
            </a:lvl1pPr>
            <a:lvl2pPr>
              <a:defRPr sz="2400">
                <a:solidFill>
                  <a:srgbClr val="000000"/>
                </a:solidFill>
              </a:defRPr>
            </a:lvl2pPr>
            <a:lvl3pPr marL="1143000" marR="0" indent="-228600" algn="l" defTabSz="914400" rtl="0" eaLnBrk="1" fontAlgn="auto" latinLnBrk="0" hangingPunct="1">
              <a:lnSpc>
                <a:spcPct val="100000"/>
              </a:lnSpc>
              <a:spcBef>
                <a:spcPct val="20000"/>
              </a:spcBef>
              <a:spcAft>
                <a:spcPts val="0"/>
              </a:spcAft>
              <a:buClr>
                <a:srgbClr val="CE1126"/>
              </a:buClr>
              <a:buSzTx/>
              <a:buFont typeface="Calibri" pitchFamily="34" charset="0"/>
              <a:buChar char="–"/>
              <a:tabLst/>
              <a:defRPr sz="2000">
                <a:solidFill>
                  <a:srgbClr val="000000"/>
                </a:solidFill>
              </a:defRPr>
            </a:lvl3pPr>
            <a:lvl4pPr>
              <a:buFont typeface="Arial" pitchFamily="34" charset="0"/>
              <a:buChar char="•"/>
              <a:defRPr sz="18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defRPr sz="2800">
                <a:solidFill>
                  <a:srgbClr val="000000"/>
                </a:solidFill>
              </a:defRPr>
            </a:lvl1pPr>
            <a:lvl2pPr>
              <a:defRPr sz="2400">
                <a:solidFill>
                  <a:srgbClr val="000000"/>
                </a:solidFill>
              </a:defRPr>
            </a:lvl2pPr>
            <a:lvl3pPr>
              <a:defRPr sz="2000">
                <a:solidFill>
                  <a:srgbClr val="000000"/>
                </a:solidFill>
              </a:defRPr>
            </a:lvl3pPr>
            <a:lvl4pPr>
              <a:buFont typeface="Arial" pitchFamily="34" charset="0"/>
              <a:buChar char="•"/>
              <a:defRPr sz="1800">
                <a:solidFill>
                  <a:srgbClr val="000000"/>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0"/>
          </p:nvPr>
        </p:nvSpPr>
        <p:spPr/>
        <p:txBody>
          <a:bodyPr/>
          <a:lstStyle>
            <a:lvl1pPr>
              <a:defRPr/>
            </a:lvl1pPr>
          </a:lstStyle>
          <a:p>
            <a:pPr>
              <a:defRPr/>
            </a:pPr>
            <a:fld id="{1F7C7CA8-16BE-4A56-A4B1-AD29A798600D}" type="datetime1">
              <a:rPr lang="en-US"/>
              <a:pPr>
                <a:defRPr/>
              </a:pPr>
              <a:t>8/2/2016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17504A-D640-4177-BF29-C91AA78088A1}" type="slidenum">
              <a:rPr lang="en-US"/>
              <a:pPr>
                <a:defRPr/>
              </a:pPr>
              <a:t>‹#›</a:t>
            </a:fld>
            <a:endParaRPr lang="en-US" dirty="0"/>
          </a:p>
        </p:txBody>
      </p:sp>
    </p:spTree>
    <p:extLst>
      <p:ext uri="{BB962C8B-B14F-4D97-AF65-F5344CB8AC3E}">
        <p14:creationId xmlns:p14="http://schemas.microsoft.com/office/powerpoint/2010/main" val="2990759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defRPr sz="2400"/>
            </a:lvl1pPr>
            <a:lvl2pPr>
              <a:defRPr sz="2000"/>
            </a:lvl2pPr>
            <a:lvl3pPr marL="1143000" marR="0" indent="-228600" algn="l" defTabSz="914400" rtl="0" eaLnBrk="0" fontAlgn="base" latinLnBrk="0" hangingPunct="0">
              <a:lnSpc>
                <a:spcPct val="100000"/>
              </a:lnSpc>
              <a:spcBef>
                <a:spcPct val="20000"/>
              </a:spcBef>
              <a:spcAft>
                <a:spcPct val="0"/>
              </a:spcAft>
              <a:buClr>
                <a:srgbClr val="CE1126"/>
              </a:buClr>
              <a:buSzTx/>
              <a:buFont typeface="Calibri" pitchFamily="34" charset="0"/>
              <a:buChar char="–"/>
              <a:tabLst/>
              <a:defRPr sz="1800" baseline="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defRPr sz="2400"/>
            </a:lvl1pPr>
            <a:lvl2pPr marL="742950" marR="0" indent="-285750" algn="l" defTabSz="914400" rtl="0" eaLnBrk="1" fontAlgn="auto" latinLnBrk="0" hangingPunct="1">
              <a:lnSpc>
                <a:spcPct val="100000"/>
              </a:lnSpc>
              <a:spcBef>
                <a:spcPct val="20000"/>
              </a:spcBef>
              <a:spcAft>
                <a:spcPts val="0"/>
              </a:spcAft>
              <a:buClr>
                <a:srgbClr val="CE1126"/>
              </a:buClr>
              <a:buSzTx/>
              <a:buFont typeface="Wingdings 3" pitchFamily="18" charset="2"/>
              <a:buChar char=""/>
              <a:tabLst/>
              <a:defRPr sz="2000"/>
            </a:lvl2pPr>
            <a:lvl3pPr>
              <a:buFont typeface="Tahoma"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p:ph type="dt" sz="half" idx="10"/>
          </p:nvPr>
        </p:nvSpPr>
        <p:spPr/>
        <p:txBody>
          <a:bodyPr/>
          <a:lstStyle>
            <a:lvl1pPr>
              <a:defRPr/>
            </a:lvl1pPr>
          </a:lstStyle>
          <a:p>
            <a:pPr>
              <a:defRPr/>
            </a:pPr>
            <a:fld id="{D90D1ADD-F262-4069-A28F-02EB26EF6211}" type="datetime1">
              <a:rPr lang="en-US"/>
              <a:pPr>
                <a:defRPr/>
              </a:pPr>
              <a:t>8/2/2016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D34FD8A-9285-424D-8E11-C585ECA70CFE}" type="slidenum">
              <a:rPr lang="en-US"/>
              <a:pPr>
                <a:defRPr/>
              </a:pPr>
              <a:t>‹#›</a:t>
            </a:fld>
            <a:endParaRPr lang="en-US" dirty="0"/>
          </a:p>
        </p:txBody>
      </p:sp>
    </p:spTree>
    <p:extLst>
      <p:ext uri="{BB962C8B-B14F-4D97-AF65-F5344CB8AC3E}">
        <p14:creationId xmlns:p14="http://schemas.microsoft.com/office/powerpoint/2010/main" val="37335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873710B-B6FB-49DE-968B-F8CDD50E6842}" type="datetime1">
              <a:rPr lang="en-US"/>
              <a:pPr>
                <a:defRPr/>
              </a:pPr>
              <a:t>8/2/2016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7198406-DB1B-4953-9745-799047A92681}" type="slidenum">
              <a:rPr lang="en-US"/>
              <a:pPr>
                <a:defRPr/>
              </a:pPr>
              <a:t>‹#›</a:t>
            </a:fld>
            <a:endParaRPr lang="en-US" dirty="0"/>
          </a:p>
        </p:txBody>
      </p:sp>
    </p:spTree>
    <p:extLst>
      <p:ext uri="{BB962C8B-B14F-4D97-AF65-F5344CB8AC3E}">
        <p14:creationId xmlns:p14="http://schemas.microsoft.com/office/powerpoint/2010/main" val="3458597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162800" cy="1066800"/>
          </a:xfrm>
        </p:spPr>
        <p:txBody>
          <a:bodyPr/>
          <a:lstStyle>
            <a:lvl1pPr>
              <a:defRPr>
                <a:solidFill>
                  <a:srgbClr val="002060"/>
                </a:solidFill>
              </a:defRPr>
            </a:lvl1pPr>
          </a:lstStyle>
          <a:p>
            <a:r>
              <a:rPr lang="en-US" smtClean="0"/>
              <a:t>Click to edit Master title style</a:t>
            </a:r>
            <a:endParaRPr lang="en-US"/>
          </a:p>
        </p:txBody>
      </p:sp>
      <p:sp>
        <p:nvSpPr>
          <p:cNvPr id="3" name="Chart Placeholder 2"/>
          <p:cNvSpPr>
            <a:spLocks noGrp="1"/>
          </p:cNvSpPr>
          <p:nvPr>
            <p:ph type="chart" idx="1"/>
          </p:nvPr>
        </p:nvSpPr>
        <p:spPr>
          <a:xfrm>
            <a:off x="685800" y="1676400"/>
            <a:ext cx="7772400" cy="4724400"/>
          </a:xfrm>
        </p:spPr>
        <p:txBody>
          <a:bodyPr/>
          <a:lstStyle>
            <a:lvl1pPr>
              <a:defRPr>
                <a:solidFill>
                  <a:srgbClr val="002060"/>
                </a:solidFill>
              </a:defRPr>
            </a:lvl1pPr>
          </a:lstStyle>
          <a:p>
            <a:pPr lvl="0"/>
            <a:endParaRPr lang="en-US" noProof="0" dirty="0" smtClean="0"/>
          </a:p>
        </p:txBody>
      </p:sp>
      <p:sp>
        <p:nvSpPr>
          <p:cNvPr id="4" name="Rectangle 5"/>
          <p:cNvSpPr>
            <a:spLocks noGrp="1" noChangeArrowheads="1"/>
          </p:cNvSpPr>
          <p:nvPr>
            <p:ph type="sldNum" sz="quarter" idx="10"/>
          </p:nvPr>
        </p:nvSpPr>
        <p:spPr/>
        <p:txBody>
          <a:bodyPr/>
          <a:lstStyle>
            <a:lvl1pPr>
              <a:defRPr>
                <a:solidFill>
                  <a:srgbClr val="002060"/>
                </a:solidFill>
              </a:defRPr>
            </a:lvl1pPr>
          </a:lstStyle>
          <a:p>
            <a:pPr>
              <a:defRPr/>
            </a:pPr>
            <a:fld id="{18246E07-8629-46F5-9A60-AD50F4B8A244}" type="slidenum">
              <a:rPr lang="en-US"/>
              <a:pPr>
                <a:defRPr/>
              </a:pPr>
              <a:t>‹#›</a:t>
            </a:fld>
            <a:endParaRPr lang="en-US" dirty="0"/>
          </a:p>
        </p:txBody>
      </p:sp>
    </p:spTree>
    <p:extLst>
      <p:ext uri="{BB962C8B-B14F-4D97-AF65-F5344CB8AC3E}">
        <p14:creationId xmlns:p14="http://schemas.microsoft.com/office/powerpoint/2010/main" val="30521278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Blank (with banner)">
    <p:spTree>
      <p:nvGrpSpPr>
        <p:cNvPr id="1" name=""/>
        <p:cNvGrpSpPr/>
        <p:nvPr/>
      </p:nvGrpSpPr>
      <p:grpSpPr>
        <a:xfrm>
          <a:off x="0" y="0"/>
          <a:ext cx="0" cy="0"/>
          <a:chOff x="0" y="0"/>
          <a:chExt cx="0" cy="0"/>
        </a:xfrm>
      </p:grpSpPr>
      <p:pic>
        <p:nvPicPr>
          <p:cNvPr id="2" name="Picture 10" descr="C:\WINNT\Profiles\Himes_D\Desktop\logo_tall.png"/>
          <p:cNvPicPr>
            <a:picLocks noChangeAspect="1" noChangeArrowheads="1"/>
          </p:cNvPicPr>
          <p:nvPr userDrawn="1"/>
        </p:nvPicPr>
        <p:blipFill>
          <a:blip r:embed="rId2" cstate="print"/>
          <a:srcRect/>
          <a:stretch>
            <a:fillRect/>
          </a:stretch>
        </p:blipFill>
        <p:spPr bwMode="auto">
          <a:xfrm>
            <a:off x="-98425" y="0"/>
            <a:ext cx="928688" cy="7050088"/>
          </a:xfrm>
          <a:prstGeom prst="rect">
            <a:avLst/>
          </a:prstGeom>
          <a:noFill/>
          <a:ln w="9525">
            <a:noFill/>
            <a:miter lim="800000"/>
            <a:headEnd/>
            <a:tailEnd/>
          </a:ln>
        </p:spPr>
      </p:pic>
    </p:spTree>
    <p:extLst>
      <p:ext uri="{BB962C8B-B14F-4D97-AF65-F5344CB8AC3E}">
        <p14:creationId xmlns:p14="http://schemas.microsoft.com/office/powerpoint/2010/main" val="2179223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685800" y="2895600"/>
            <a:ext cx="7797800" cy="0"/>
          </a:xfrm>
          <a:prstGeom prst="line">
            <a:avLst/>
          </a:prstGeom>
          <a:noFill/>
          <a:ln w="76200">
            <a:solidFill>
              <a:srgbClr val="CE1126"/>
            </a:solidFill>
            <a:round/>
            <a:headEnd/>
            <a:tailEnd/>
          </a:ln>
        </p:spPr>
        <p:txBody>
          <a:bodyPr anchor="ctr"/>
          <a:lstStyle/>
          <a:p>
            <a:pPr algn="ctr" eaLnBrk="0" fontAlgn="base" hangingPunct="0">
              <a:spcBef>
                <a:spcPct val="20000"/>
              </a:spcBef>
              <a:spcAft>
                <a:spcPct val="0"/>
              </a:spcAft>
              <a:buClr>
                <a:srgbClr val="FF0000"/>
              </a:buClr>
              <a:defRPr/>
            </a:pPr>
            <a:endParaRPr lang="en-US" sz="1400" dirty="0">
              <a:solidFill>
                <a:srgbClr val="FFFFFF"/>
              </a:solidFill>
              <a:latin typeface="Arial" charset="0"/>
            </a:endParaRPr>
          </a:p>
        </p:txBody>
      </p:sp>
      <p:grpSp>
        <p:nvGrpSpPr>
          <p:cNvPr id="5" name="Group 7"/>
          <p:cNvGrpSpPr>
            <a:grpSpLocks/>
          </p:cNvGrpSpPr>
          <p:nvPr/>
        </p:nvGrpSpPr>
        <p:grpSpPr bwMode="auto">
          <a:xfrm>
            <a:off x="0" y="5111750"/>
            <a:ext cx="9144000" cy="1746250"/>
            <a:chOff x="0" y="5111496"/>
            <a:chExt cx="9144000" cy="1746504"/>
          </a:xfrm>
        </p:grpSpPr>
        <p:sp>
          <p:nvSpPr>
            <p:cNvPr id="6" name="Rectangle 5"/>
            <p:cNvSpPr/>
            <p:nvPr/>
          </p:nvSpPr>
          <p:spPr>
            <a:xfrm>
              <a:off x="7391400" y="6400733"/>
              <a:ext cx="1752600" cy="338187"/>
            </a:xfrm>
            <a:prstGeom prst="rect">
              <a:avLst/>
            </a:prstGeom>
          </p:spPr>
          <p:txBody>
            <a:bodyPr>
              <a:spAutoFit/>
            </a:bodyPr>
            <a:lstStyle/>
            <a:p>
              <a:pPr algn="ctr" eaLnBrk="0" hangingPunct="0">
                <a:buClr>
                  <a:srgbClr val="FF0000"/>
                </a:buClr>
                <a:defRPr/>
              </a:pPr>
              <a:r>
                <a:rPr lang="en-US" sz="1600" b="1" i="1" dirty="0">
                  <a:solidFill>
                    <a:srgbClr val="000000"/>
                  </a:solidFill>
                  <a:latin typeface="Verdana" pitchFamily="34" charset="0"/>
                  <a:cs typeface="Tahoma" pitchFamily="34" charset="0"/>
                </a:rPr>
                <a:t>www.bls.gov</a:t>
              </a:r>
              <a:endParaRPr lang="en-US" sz="2000" b="1" i="1" dirty="0">
                <a:solidFill>
                  <a:srgbClr val="000000"/>
                </a:solidFill>
                <a:latin typeface="Verdana" pitchFamily="34" charset="0"/>
                <a:cs typeface="Tahoma" pitchFamily="34" charset="0"/>
              </a:endParaRPr>
            </a:p>
          </p:txBody>
        </p:sp>
        <p:pic>
          <p:nvPicPr>
            <p:cNvPr id="7" name="Picture 14" descr="BLS Emblem 125th Horizontal.wmf"/>
            <p:cNvPicPr>
              <a:picLocks noChangeAspect="1"/>
            </p:cNvPicPr>
            <p:nvPr/>
          </p:nvPicPr>
          <p:blipFill>
            <a:blip r:embed="rId3" cstate="print"/>
            <a:srcRect/>
            <a:stretch>
              <a:fillRect/>
            </a:stretch>
          </p:blipFill>
          <p:spPr bwMode="auto">
            <a:xfrm>
              <a:off x="0" y="5111496"/>
              <a:ext cx="3207550" cy="1746504"/>
            </a:xfrm>
            <a:prstGeom prst="rect">
              <a:avLst/>
            </a:prstGeom>
            <a:noFill/>
            <a:ln w="9525">
              <a:noFill/>
              <a:miter lim="800000"/>
              <a:headEnd/>
              <a:tailEnd/>
            </a:ln>
          </p:spPr>
        </p:pic>
      </p:grpSp>
      <p:sp>
        <p:nvSpPr>
          <p:cNvPr id="59410" name="Rectangle 18"/>
          <p:cNvSpPr>
            <a:spLocks noGrp="1" noChangeArrowheads="1"/>
          </p:cNvSpPr>
          <p:nvPr>
            <p:ph type="ctrTitle" sz="quarter"/>
          </p:nvPr>
        </p:nvSpPr>
        <p:spPr>
          <a:xfrm>
            <a:off x="684213" y="912813"/>
            <a:ext cx="7772400" cy="1828800"/>
          </a:xfrm>
        </p:spPr>
        <p:txBody>
          <a:bodyPr/>
          <a:lstStyle>
            <a:lvl1pPr>
              <a:defRPr smtClean="0">
                <a:solidFill>
                  <a:schemeClr val="bg1"/>
                </a:solidFill>
              </a:defRPr>
            </a:lvl1pPr>
          </a:lstStyle>
          <a:p>
            <a:r>
              <a:rPr lang="en-US" smtClean="0"/>
              <a:t>Click to edit Master title style</a:t>
            </a:r>
          </a:p>
        </p:txBody>
      </p:sp>
      <p:sp>
        <p:nvSpPr>
          <p:cNvPr id="59411" name="Rectangle 19"/>
          <p:cNvSpPr>
            <a:spLocks noGrp="1" noChangeArrowheads="1"/>
          </p:cNvSpPr>
          <p:nvPr>
            <p:ph type="subTitle" sz="quarter" idx="1"/>
          </p:nvPr>
        </p:nvSpPr>
        <p:spPr>
          <a:xfrm>
            <a:off x="1371600" y="3125788"/>
            <a:ext cx="6400800" cy="3582987"/>
          </a:xfrm>
        </p:spPr>
        <p:txBody>
          <a:bodyPr/>
          <a:lstStyle>
            <a:lvl1pPr marL="0" indent="0" algn="ctr">
              <a:buFont typeface="Wingdings" pitchFamily="2" charset="2"/>
              <a:buNone/>
              <a:defRPr sz="3600" b="1" smtClean="0">
                <a:solidFill>
                  <a:schemeClr val="bg1"/>
                </a:solidFill>
              </a:defRPr>
            </a:lvl1pPr>
          </a:lstStyle>
          <a:p>
            <a:r>
              <a:rPr lang="en-US" smtClean="0"/>
              <a:t>Click to edit Master subtitle style</a:t>
            </a:r>
          </a:p>
        </p:txBody>
      </p:sp>
    </p:spTree>
    <p:extLst>
      <p:ext uri="{BB962C8B-B14F-4D97-AF65-F5344CB8AC3E}">
        <p14:creationId xmlns:p14="http://schemas.microsoft.com/office/powerpoint/2010/main" val="1380410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rgbClr val="002060"/>
                </a:solidFill>
                <a:latin typeface="Tahoma" pitchFamily="34" charset="0"/>
                <a:cs typeface="Tahoma" pitchFamily="34" charset="0"/>
              </a:defRPr>
            </a:lvl1pPr>
            <a:lvl2pPr>
              <a:defRPr>
                <a:solidFill>
                  <a:srgbClr val="002060"/>
                </a:solidFill>
                <a:latin typeface="Tahoma" pitchFamily="34" charset="0"/>
                <a:cs typeface="Tahoma" pitchFamily="34" charset="0"/>
              </a:defRPr>
            </a:lvl2pPr>
            <a:lvl3pPr>
              <a:defRPr>
                <a:solidFill>
                  <a:srgbClr val="002060"/>
                </a:solidFill>
                <a:latin typeface="Tahoma" pitchFamily="34" charset="0"/>
                <a:cs typeface="Tahoma" pitchFamily="34" charset="0"/>
              </a:defRPr>
            </a:lvl3pPr>
            <a:lvl4pPr>
              <a:defRPr>
                <a:solidFill>
                  <a:srgbClr val="002060"/>
                </a:solidFill>
                <a:latin typeface="Tahoma" pitchFamily="34" charset="0"/>
                <a:cs typeface="Tahoma"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lvl1pPr>
              <a:defRPr/>
            </a:lvl1pPr>
          </a:lstStyle>
          <a:p>
            <a:pPr>
              <a:defRPr/>
            </a:pPr>
            <a:fld id="{5FB22212-2194-4FDF-B93B-DB8203C3865C}" type="datetime1">
              <a:rPr lang="en-US"/>
              <a:pPr>
                <a:defRPr/>
              </a:pPr>
              <a:t>8/2/2016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64456CF-4DDA-42BF-B446-E64F31A77557}" type="slidenum">
              <a:rPr lang="en-US"/>
              <a:pPr>
                <a:defRPr/>
              </a:pPr>
              <a:t>‹#›</a:t>
            </a:fld>
            <a:endParaRPr lang="en-US" dirty="0"/>
          </a:p>
        </p:txBody>
      </p:sp>
    </p:spTree>
    <p:extLst>
      <p:ext uri="{BB962C8B-B14F-4D97-AF65-F5344CB8AC3E}">
        <p14:creationId xmlns:p14="http://schemas.microsoft.com/office/powerpoint/2010/main" val="3710672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defRPr sz="2800">
                <a:solidFill>
                  <a:srgbClr val="000000"/>
                </a:solidFill>
              </a:defRPr>
            </a:lvl1pPr>
            <a:lvl2pPr>
              <a:defRPr sz="2400">
                <a:solidFill>
                  <a:srgbClr val="000000"/>
                </a:solidFill>
              </a:defRPr>
            </a:lvl2pPr>
            <a:lvl3pPr marL="1143000" marR="0" indent="-228600" algn="l" defTabSz="914400" rtl="0" eaLnBrk="1" fontAlgn="auto" latinLnBrk="0" hangingPunct="1">
              <a:lnSpc>
                <a:spcPct val="100000"/>
              </a:lnSpc>
              <a:spcBef>
                <a:spcPct val="20000"/>
              </a:spcBef>
              <a:spcAft>
                <a:spcPts val="0"/>
              </a:spcAft>
              <a:buClr>
                <a:srgbClr val="CE1126"/>
              </a:buClr>
              <a:buSzTx/>
              <a:buFont typeface="Calibri" pitchFamily="34" charset="0"/>
              <a:buChar char="–"/>
              <a:tabLst/>
              <a:defRPr sz="2000">
                <a:solidFill>
                  <a:srgbClr val="000000"/>
                </a:solidFill>
              </a:defRPr>
            </a:lvl3pPr>
            <a:lvl4pPr>
              <a:buFont typeface="Arial" pitchFamily="34" charset="0"/>
              <a:buChar char="•"/>
              <a:defRPr sz="18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defRPr sz="2800">
                <a:solidFill>
                  <a:srgbClr val="000000"/>
                </a:solidFill>
              </a:defRPr>
            </a:lvl1pPr>
            <a:lvl2pPr>
              <a:defRPr sz="2400">
                <a:solidFill>
                  <a:srgbClr val="000000"/>
                </a:solidFill>
              </a:defRPr>
            </a:lvl2pPr>
            <a:lvl3pPr>
              <a:defRPr sz="2000">
                <a:solidFill>
                  <a:srgbClr val="000000"/>
                </a:solidFill>
              </a:defRPr>
            </a:lvl3pPr>
            <a:lvl4pPr>
              <a:buFont typeface="Arial" pitchFamily="34" charset="0"/>
              <a:buChar char="•"/>
              <a:defRPr sz="1800">
                <a:solidFill>
                  <a:srgbClr val="000000"/>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0"/>
          </p:nvPr>
        </p:nvSpPr>
        <p:spPr/>
        <p:txBody>
          <a:bodyPr/>
          <a:lstStyle>
            <a:lvl1pPr>
              <a:defRPr/>
            </a:lvl1pPr>
          </a:lstStyle>
          <a:p>
            <a:pPr>
              <a:defRPr/>
            </a:pPr>
            <a:fld id="{1F7C7CA8-16BE-4A56-A4B1-AD29A798600D}" type="datetime1">
              <a:rPr lang="en-US"/>
              <a:pPr>
                <a:defRPr/>
              </a:pPr>
              <a:t>8/2/2016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17504A-D640-4177-BF29-C91AA78088A1}" type="slidenum">
              <a:rPr lang="en-US"/>
              <a:pPr>
                <a:defRPr/>
              </a:pPr>
              <a:t>‹#›</a:t>
            </a:fld>
            <a:endParaRPr lang="en-US" dirty="0"/>
          </a:p>
        </p:txBody>
      </p:sp>
    </p:spTree>
    <p:extLst>
      <p:ext uri="{BB962C8B-B14F-4D97-AF65-F5344CB8AC3E}">
        <p14:creationId xmlns:p14="http://schemas.microsoft.com/office/powerpoint/2010/main" val="134004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22437"/>
            <a:ext cx="82296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8"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450941745"/>
      </p:ext>
    </p:extLst>
  </p:cSld>
  <p:clrMapOvr>
    <a:masterClrMapping/>
  </p:clrMapOvr>
  <p:extLst mod="1">
    <p:ext uri="{DCECCB84-F9BA-43D5-87BE-67443E8EF086}">
      <p15:sldGuideLst xmlns:p15="http://schemas.microsoft.com/office/powerpoint/2012/main" xmlns="">
        <p15:guide id="1" pos="288">
          <p15:clr>
            <a:srgbClr val="FBAE40"/>
          </p15:clr>
        </p15:guide>
        <p15:guide id="2" pos="5472">
          <p15:clr>
            <a:srgbClr val="FBAE40"/>
          </p15:clr>
        </p15:guide>
        <p15:guide id="3" orient="horz" pos="2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defRPr sz="2400"/>
            </a:lvl1pPr>
            <a:lvl2pPr>
              <a:defRPr sz="2000"/>
            </a:lvl2pPr>
            <a:lvl3pPr marL="1143000" marR="0" indent="-228600" algn="l" defTabSz="914400" rtl="0" eaLnBrk="0" fontAlgn="base" latinLnBrk="0" hangingPunct="0">
              <a:lnSpc>
                <a:spcPct val="100000"/>
              </a:lnSpc>
              <a:spcBef>
                <a:spcPct val="20000"/>
              </a:spcBef>
              <a:spcAft>
                <a:spcPct val="0"/>
              </a:spcAft>
              <a:buClr>
                <a:srgbClr val="CE1126"/>
              </a:buClr>
              <a:buSzTx/>
              <a:buFont typeface="Calibri" pitchFamily="34" charset="0"/>
              <a:buChar char="–"/>
              <a:tabLst/>
              <a:defRPr sz="1800" baseline="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defRPr sz="2400"/>
            </a:lvl1pPr>
            <a:lvl2pPr marL="742950" marR="0" indent="-285750" algn="l" defTabSz="914400" rtl="0" eaLnBrk="1" fontAlgn="auto" latinLnBrk="0" hangingPunct="1">
              <a:lnSpc>
                <a:spcPct val="100000"/>
              </a:lnSpc>
              <a:spcBef>
                <a:spcPct val="20000"/>
              </a:spcBef>
              <a:spcAft>
                <a:spcPts val="0"/>
              </a:spcAft>
              <a:buClr>
                <a:srgbClr val="CE1126"/>
              </a:buClr>
              <a:buSzTx/>
              <a:buFont typeface="Wingdings 3" pitchFamily="18" charset="2"/>
              <a:buChar char=""/>
              <a:tabLst/>
              <a:defRPr sz="2000"/>
            </a:lvl2pPr>
            <a:lvl3pPr>
              <a:buFont typeface="Tahoma"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p:ph type="dt" sz="half" idx="10"/>
          </p:nvPr>
        </p:nvSpPr>
        <p:spPr/>
        <p:txBody>
          <a:bodyPr/>
          <a:lstStyle>
            <a:lvl1pPr>
              <a:defRPr/>
            </a:lvl1pPr>
          </a:lstStyle>
          <a:p>
            <a:pPr>
              <a:defRPr/>
            </a:pPr>
            <a:fld id="{D90D1ADD-F262-4069-A28F-02EB26EF6211}" type="datetime1">
              <a:rPr lang="en-US"/>
              <a:pPr>
                <a:defRPr/>
              </a:pPr>
              <a:t>8/2/2016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D34FD8A-9285-424D-8E11-C585ECA70CFE}" type="slidenum">
              <a:rPr lang="en-US"/>
              <a:pPr>
                <a:defRPr/>
              </a:pPr>
              <a:t>‹#›</a:t>
            </a:fld>
            <a:endParaRPr lang="en-US" dirty="0"/>
          </a:p>
        </p:txBody>
      </p:sp>
    </p:spTree>
    <p:extLst>
      <p:ext uri="{BB962C8B-B14F-4D97-AF65-F5344CB8AC3E}">
        <p14:creationId xmlns:p14="http://schemas.microsoft.com/office/powerpoint/2010/main" val="2069230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873710B-B6FB-49DE-968B-F8CDD50E6842}" type="datetime1">
              <a:rPr lang="en-US"/>
              <a:pPr>
                <a:defRPr/>
              </a:pPr>
              <a:t>8/2/2016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7198406-DB1B-4953-9745-799047A92681}" type="slidenum">
              <a:rPr lang="en-US"/>
              <a:pPr>
                <a:defRPr/>
              </a:pPr>
              <a:t>‹#›</a:t>
            </a:fld>
            <a:endParaRPr lang="en-US" dirty="0"/>
          </a:p>
        </p:txBody>
      </p:sp>
    </p:spTree>
    <p:extLst>
      <p:ext uri="{BB962C8B-B14F-4D97-AF65-F5344CB8AC3E}">
        <p14:creationId xmlns:p14="http://schemas.microsoft.com/office/powerpoint/2010/main" val="27154714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162800" cy="1066800"/>
          </a:xfrm>
        </p:spPr>
        <p:txBody>
          <a:bodyPr/>
          <a:lstStyle>
            <a:lvl1pPr>
              <a:defRPr>
                <a:solidFill>
                  <a:srgbClr val="002060"/>
                </a:solidFill>
              </a:defRPr>
            </a:lvl1pPr>
          </a:lstStyle>
          <a:p>
            <a:r>
              <a:rPr lang="en-US" smtClean="0"/>
              <a:t>Click to edit Master title style</a:t>
            </a:r>
            <a:endParaRPr lang="en-US"/>
          </a:p>
        </p:txBody>
      </p:sp>
      <p:sp>
        <p:nvSpPr>
          <p:cNvPr id="3" name="Chart Placeholder 2"/>
          <p:cNvSpPr>
            <a:spLocks noGrp="1"/>
          </p:cNvSpPr>
          <p:nvPr>
            <p:ph type="chart" idx="1"/>
          </p:nvPr>
        </p:nvSpPr>
        <p:spPr>
          <a:xfrm>
            <a:off x="685800" y="1676400"/>
            <a:ext cx="7772400" cy="4724400"/>
          </a:xfrm>
        </p:spPr>
        <p:txBody>
          <a:bodyPr/>
          <a:lstStyle>
            <a:lvl1pPr>
              <a:defRPr>
                <a:solidFill>
                  <a:srgbClr val="002060"/>
                </a:solidFill>
              </a:defRPr>
            </a:lvl1pPr>
          </a:lstStyle>
          <a:p>
            <a:pPr lvl="0"/>
            <a:endParaRPr lang="en-US" noProof="0" dirty="0" smtClean="0"/>
          </a:p>
        </p:txBody>
      </p:sp>
      <p:sp>
        <p:nvSpPr>
          <p:cNvPr id="4" name="Rectangle 5"/>
          <p:cNvSpPr>
            <a:spLocks noGrp="1" noChangeArrowheads="1"/>
          </p:cNvSpPr>
          <p:nvPr>
            <p:ph type="sldNum" sz="quarter" idx="10"/>
          </p:nvPr>
        </p:nvSpPr>
        <p:spPr/>
        <p:txBody>
          <a:bodyPr/>
          <a:lstStyle>
            <a:lvl1pPr>
              <a:defRPr>
                <a:solidFill>
                  <a:srgbClr val="002060"/>
                </a:solidFill>
              </a:defRPr>
            </a:lvl1pPr>
          </a:lstStyle>
          <a:p>
            <a:pPr>
              <a:defRPr/>
            </a:pPr>
            <a:fld id="{18246E07-8629-46F5-9A60-AD50F4B8A244}" type="slidenum">
              <a:rPr lang="en-US"/>
              <a:pPr>
                <a:defRPr/>
              </a:pPr>
              <a:t>‹#›</a:t>
            </a:fld>
            <a:endParaRPr lang="en-US" dirty="0"/>
          </a:p>
        </p:txBody>
      </p:sp>
    </p:spTree>
    <p:extLst>
      <p:ext uri="{BB962C8B-B14F-4D97-AF65-F5344CB8AC3E}">
        <p14:creationId xmlns:p14="http://schemas.microsoft.com/office/powerpoint/2010/main" val="120214082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Blank (with banner)">
    <p:spTree>
      <p:nvGrpSpPr>
        <p:cNvPr id="1" name=""/>
        <p:cNvGrpSpPr/>
        <p:nvPr/>
      </p:nvGrpSpPr>
      <p:grpSpPr>
        <a:xfrm>
          <a:off x="0" y="0"/>
          <a:ext cx="0" cy="0"/>
          <a:chOff x="0" y="0"/>
          <a:chExt cx="0" cy="0"/>
        </a:xfrm>
      </p:grpSpPr>
      <p:pic>
        <p:nvPicPr>
          <p:cNvPr id="2" name="Picture 10" descr="C:\WINNT\Profiles\Himes_D\Desktop\logo_tall.png"/>
          <p:cNvPicPr>
            <a:picLocks noChangeAspect="1" noChangeArrowheads="1"/>
          </p:cNvPicPr>
          <p:nvPr userDrawn="1"/>
        </p:nvPicPr>
        <p:blipFill>
          <a:blip r:embed="rId2" cstate="print"/>
          <a:srcRect/>
          <a:stretch>
            <a:fillRect/>
          </a:stretch>
        </p:blipFill>
        <p:spPr bwMode="auto">
          <a:xfrm>
            <a:off x="-98425" y="0"/>
            <a:ext cx="928688" cy="7050088"/>
          </a:xfrm>
          <a:prstGeom prst="rect">
            <a:avLst/>
          </a:prstGeom>
          <a:noFill/>
          <a:ln w="9525">
            <a:noFill/>
            <a:miter lim="800000"/>
            <a:headEnd/>
            <a:tailEnd/>
          </a:ln>
        </p:spPr>
      </p:pic>
    </p:spTree>
    <p:extLst>
      <p:ext uri="{BB962C8B-B14F-4D97-AF65-F5344CB8AC3E}">
        <p14:creationId xmlns:p14="http://schemas.microsoft.com/office/powerpoint/2010/main" val="1093265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685800" y="2895600"/>
            <a:ext cx="7797800" cy="0"/>
          </a:xfrm>
          <a:prstGeom prst="line">
            <a:avLst/>
          </a:prstGeom>
          <a:noFill/>
          <a:ln w="76200">
            <a:solidFill>
              <a:srgbClr val="CE1126"/>
            </a:solidFill>
            <a:round/>
            <a:headEnd/>
            <a:tailEnd/>
          </a:ln>
        </p:spPr>
        <p:txBody>
          <a:bodyPr anchor="ctr"/>
          <a:lstStyle/>
          <a:p>
            <a:pPr algn="ctr" eaLnBrk="0" fontAlgn="base" hangingPunct="0">
              <a:spcBef>
                <a:spcPct val="20000"/>
              </a:spcBef>
              <a:spcAft>
                <a:spcPct val="0"/>
              </a:spcAft>
              <a:buClr>
                <a:srgbClr val="FF0000"/>
              </a:buClr>
              <a:defRPr/>
            </a:pPr>
            <a:endParaRPr lang="en-US" sz="1400" dirty="0">
              <a:solidFill>
                <a:srgbClr val="FFFFFF"/>
              </a:solidFill>
              <a:latin typeface="Arial" charset="0"/>
            </a:endParaRPr>
          </a:p>
        </p:txBody>
      </p:sp>
      <p:grpSp>
        <p:nvGrpSpPr>
          <p:cNvPr id="5" name="Group 7"/>
          <p:cNvGrpSpPr>
            <a:grpSpLocks/>
          </p:cNvGrpSpPr>
          <p:nvPr/>
        </p:nvGrpSpPr>
        <p:grpSpPr bwMode="auto">
          <a:xfrm>
            <a:off x="0" y="5111750"/>
            <a:ext cx="9144000" cy="1746250"/>
            <a:chOff x="0" y="5111496"/>
            <a:chExt cx="9144000" cy="1746504"/>
          </a:xfrm>
        </p:grpSpPr>
        <p:sp>
          <p:nvSpPr>
            <p:cNvPr id="6" name="Rectangle 5"/>
            <p:cNvSpPr/>
            <p:nvPr/>
          </p:nvSpPr>
          <p:spPr>
            <a:xfrm>
              <a:off x="7391400" y="6400733"/>
              <a:ext cx="1752600" cy="338187"/>
            </a:xfrm>
            <a:prstGeom prst="rect">
              <a:avLst/>
            </a:prstGeom>
          </p:spPr>
          <p:txBody>
            <a:bodyPr>
              <a:spAutoFit/>
            </a:bodyPr>
            <a:lstStyle/>
            <a:p>
              <a:pPr algn="ctr" eaLnBrk="0" hangingPunct="0">
                <a:buClr>
                  <a:srgbClr val="FF0000"/>
                </a:buClr>
                <a:defRPr/>
              </a:pPr>
              <a:r>
                <a:rPr lang="en-US" sz="1600" b="1" i="1" dirty="0">
                  <a:solidFill>
                    <a:srgbClr val="000000"/>
                  </a:solidFill>
                  <a:latin typeface="Verdana" pitchFamily="34" charset="0"/>
                  <a:cs typeface="Tahoma" pitchFamily="34" charset="0"/>
                </a:rPr>
                <a:t>www.bls.gov</a:t>
              </a:r>
              <a:endParaRPr lang="en-US" sz="2000" b="1" i="1" dirty="0">
                <a:solidFill>
                  <a:srgbClr val="000000"/>
                </a:solidFill>
                <a:latin typeface="Verdana" pitchFamily="34" charset="0"/>
                <a:cs typeface="Tahoma" pitchFamily="34" charset="0"/>
              </a:endParaRPr>
            </a:p>
          </p:txBody>
        </p:sp>
        <p:pic>
          <p:nvPicPr>
            <p:cNvPr id="7" name="Picture 14" descr="BLS Emblem 125th Horizontal.wmf"/>
            <p:cNvPicPr>
              <a:picLocks noChangeAspect="1"/>
            </p:cNvPicPr>
            <p:nvPr/>
          </p:nvPicPr>
          <p:blipFill>
            <a:blip r:embed="rId3" cstate="print"/>
            <a:srcRect/>
            <a:stretch>
              <a:fillRect/>
            </a:stretch>
          </p:blipFill>
          <p:spPr bwMode="auto">
            <a:xfrm>
              <a:off x="0" y="5111496"/>
              <a:ext cx="3207550" cy="1746504"/>
            </a:xfrm>
            <a:prstGeom prst="rect">
              <a:avLst/>
            </a:prstGeom>
            <a:noFill/>
            <a:ln w="9525">
              <a:noFill/>
              <a:miter lim="800000"/>
              <a:headEnd/>
              <a:tailEnd/>
            </a:ln>
          </p:spPr>
        </p:pic>
      </p:grpSp>
      <p:sp>
        <p:nvSpPr>
          <p:cNvPr id="59410" name="Rectangle 18"/>
          <p:cNvSpPr>
            <a:spLocks noGrp="1" noChangeArrowheads="1"/>
          </p:cNvSpPr>
          <p:nvPr>
            <p:ph type="ctrTitle" sz="quarter"/>
          </p:nvPr>
        </p:nvSpPr>
        <p:spPr>
          <a:xfrm>
            <a:off x="684213" y="912813"/>
            <a:ext cx="7772400" cy="1828800"/>
          </a:xfrm>
        </p:spPr>
        <p:txBody>
          <a:bodyPr/>
          <a:lstStyle>
            <a:lvl1pPr>
              <a:defRPr smtClean="0">
                <a:solidFill>
                  <a:schemeClr val="bg1"/>
                </a:solidFill>
              </a:defRPr>
            </a:lvl1pPr>
          </a:lstStyle>
          <a:p>
            <a:r>
              <a:rPr lang="en-US" smtClean="0"/>
              <a:t>Click to edit Master title style</a:t>
            </a:r>
          </a:p>
        </p:txBody>
      </p:sp>
      <p:sp>
        <p:nvSpPr>
          <p:cNvPr id="59411" name="Rectangle 19"/>
          <p:cNvSpPr>
            <a:spLocks noGrp="1" noChangeArrowheads="1"/>
          </p:cNvSpPr>
          <p:nvPr>
            <p:ph type="subTitle" sz="quarter" idx="1"/>
          </p:nvPr>
        </p:nvSpPr>
        <p:spPr>
          <a:xfrm>
            <a:off x="1371600" y="3125788"/>
            <a:ext cx="6400800" cy="3582987"/>
          </a:xfrm>
        </p:spPr>
        <p:txBody>
          <a:bodyPr/>
          <a:lstStyle>
            <a:lvl1pPr marL="0" indent="0" algn="ctr">
              <a:buFont typeface="Wingdings" pitchFamily="2" charset="2"/>
              <a:buNone/>
              <a:defRPr sz="3600" b="1" smtClean="0">
                <a:solidFill>
                  <a:schemeClr val="bg1"/>
                </a:solidFill>
              </a:defRPr>
            </a:lvl1pPr>
          </a:lstStyle>
          <a:p>
            <a:r>
              <a:rPr lang="en-US" smtClean="0"/>
              <a:t>Click to edit Master subtitle style</a:t>
            </a:r>
          </a:p>
        </p:txBody>
      </p:sp>
    </p:spTree>
    <p:extLst>
      <p:ext uri="{BB962C8B-B14F-4D97-AF65-F5344CB8AC3E}">
        <p14:creationId xmlns:p14="http://schemas.microsoft.com/office/powerpoint/2010/main" val="3027483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rgbClr val="002060"/>
                </a:solidFill>
                <a:latin typeface="Tahoma" pitchFamily="34" charset="0"/>
                <a:cs typeface="Tahoma" pitchFamily="34" charset="0"/>
              </a:defRPr>
            </a:lvl1pPr>
            <a:lvl2pPr>
              <a:defRPr>
                <a:solidFill>
                  <a:srgbClr val="002060"/>
                </a:solidFill>
                <a:latin typeface="Tahoma" pitchFamily="34" charset="0"/>
                <a:cs typeface="Tahoma" pitchFamily="34" charset="0"/>
              </a:defRPr>
            </a:lvl2pPr>
            <a:lvl3pPr>
              <a:defRPr>
                <a:solidFill>
                  <a:srgbClr val="002060"/>
                </a:solidFill>
                <a:latin typeface="Tahoma" pitchFamily="34" charset="0"/>
                <a:cs typeface="Tahoma" pitchFamily="34" charset="0"/>
              </a:defRPr>
            </a:lvl3pPr>
            <a:lvl4pPr>
              <a:defRPr>
                <a:solidFill>
                  <a:srgbClr val="002060"/>
                </a:solidFill>
                <a:latin typeface="Tahoma" pitchFamily="34" charset="0"/>
                <a:cs typeface="Tahoma"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lvl1pPr>
              <a:defRPr/>
            </a:lvl1pPr>
          </a:lstStyle>
          <a:p>
            <a:pPr>
              <a:defRPr/>
            </a:pPr>
            <a:fld id="{5FB22212-2194-4FDF-B93B-DB8203C3865C}" type="datetime1">
              <a:rPr lang="en-US"/>
              <a:pPr>
                <a:defRPr/>
              </a:pPr>
              <a:t>8/2/2016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64456CF-4DDA-42BF-B446-E64F31A77557}" type="slidenum">
              <a:rPr lang="en-US"/>
              <a:pPr>
                <a:defRPr/>
              </a:pPr>
              <a:t>‹#›</a:t>
            </a:fld>
            <a:endParaRPr lang="en-US" dirty="0"/>
          </a:p>
        </p:txBody>
      </p:sp>
    </p:spTree>
    <p:extLst>
      <p:ext uri="{BB962C8B-B14F-4D97-AF65-F5344CB8AC3E}">
        <p14:creationId xmlns:p14="http://schemas.microsoft.com/office/powerpoint/2010/main" val="2516628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defRPr sz="2800">
                <a:solidFill>
                  <a:srgbClr val="000000"/>
                </a:solidFill>
              </a:defRPr>
            </a:lvl1pPr>
            <a:lvl2pPr>
              <a:defRPr sz="2400">
                <a:solidFill>
                  <a:srgbClr val="000000"/>
                </a:solidFill>
              </a:defRPr>
            </a:lvl2pPr>
            <a:lvl3pPr marL="1143000" marR="0" indent="-228600" algn="l" defTabSz="914400" rtl="0" eaLnBrk="1" fontAlgn="auto" latinLnBrk="0" hangingPunct="1">
              <a:lnSpc>
                <a:spcPct val="100000"/>
              </a:lnSpc>
              <a:spcBef>
                <a:spcPct val="20000"/>
              </a:spcBef>
              <a:spcAft>
                <a:spcPts val="0"/>
              </a:spcAft>
              <a:buClr>
                <a:srgbClr val="CE1126"/>
              </a:buClr>
              <a:buSzTx/>
              <a:buFont typeface="Calibri" pitchFamily="34" charset="0"/>
              <a:buChar char="–"/>
              <a:tabLst/>
              <a:defRPr sz="2000">
                <a:solidFill>
                  <a:srgbClr val="000000"/>
                </a:solidFill>
              </a:defRPr>
            </a:lvl3pPr>
            <a:lvl4pPr>
              <a:buFont typeface="Arial" pitchFamily="34" charset="0"/>
              <a:buChar char="•"/>
              <a:defRPr sz="18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defRPr sz="2800">
                <a:solidFill>
                  <a:srgbClr val="000000"/>
                </a:solidFill>
              </a:defRPr>
            </a:lvl1pPr>
            <a:lvl2pPr>
              <a:defRPr sz="2400">
                <a:solidFill>
                  <a:srgbClr val="000000"/>
                </a:solidFill>
              </a:defRPr>
            </a:lvl2pPr>
            <a:lvl3pPr>
              <a:defRPr sz="2000">
                <a:solidFill>
                  <a:srgbClr val="000000"/>
                </a:solidFill>
              </a:defRPr>
            </a:lvl3pPr>
            <a:lvl4pPr>
              <a:buFont typeface="Arial" pitchFamily="34" charset="0"/>
              <a:buChar char="•"/>
              <a:defRPr sz="1800">
                <a:solidFill>
                  <a:srgbClr val="000000"/>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0"/>
          </p:nvPr>
        </p:nvSpPr>
        <p:spPr/>
        <p:txBody>
          <a:bodyPr/>
          <a:lstStyle>
            <a:lvl1pPr>
              <a:defRPr/>
            </a:lvl1pPr>
          </a:lstStyle>
          <a:p>
            <a:pPr>
              <a:defRPr/>
            </a:pPr>
            <a:fld id="{1F7C7CA8-16BE-4A56-A4B1-AD29A798600D}" type="datetime1">
              <a:rPr lang="en-US"/>
              <a:pPr>
                <a:defRPr/>
              </a:pPr>
              <a:t>8/2/2016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17504A-D640-4177-BF29-C91AA78088A1}" type="slidenum">
              <a:rPr lang="en-US"/>
              <a:pPr>
                <a:defRPr/>
              </a:pPr>
              <a:t>‹#›</a:t>
            </a:fld>
            <a:endParaRPr lang="en-US" dirty="0"/>
          </a:p>
        </p:txBody>
      </p:sp>
    </p:spTree>
    <p:extLst>
      <p:ext uri="{BB962C8B-B14F-4D97-AF65-F5344CB8AC3E}">
        <p14:creationId xmlns:p14="http://schemas.microsoft.com/office/powerpoint/2010/main" val="4233706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defRPr sz="2400"/>
            </a:lvl1pPr>
            <a:lvl2pPr>
              <a:defRPr sz="2000"/>
            </a:lvl2pPr>
            <a:lvl3pPr marL="1143000" marR="0" indent="-228600" algn="l" defTabSz="914400" rtl="0" eaLnBrk="0" fontAlgn="base" latinLnBrk="0" hangingPunct="0">
              <a:lnSpc>
                <a:spcPct val="100000"/>
              </a:lnSpc>
              <a:spcBef>
                <a:spcPct val="20000"/>
              </a:spcBef>
              <a:spcAft>
                <a:spcPct val="0"/>
              </a:spcAft>
              <a:buClr>
                <a:srgbClr val="CE1126"/>
              </a:buClr>
              <a:buSzTx/>
              <a:buFont typeface="Calibri" pitchFamily="34" charset="0"/>
              <a:buChar char="–"/>
              <a:tabLst/>
              <a:defRPr sz="1800" baseline="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defRPr sz="2400"/>
            </a:lvl1pPr>
            <a:lvl2pPr marL="742950" marR="0" indent="-285750" algn="l" defTabSz="914400" rtl="0" eaLnBrk="1" fontAlgn="auto" latinLnBrk="0" hangingPunct="1">
              <a:lnSpc>
                <a:spcPct val="100000"/>
              </a:lnSpc>
              <a:spcBef>
                <a:spcPct val="20000"/>
              </a:spcBef>
              <a:spcAft>
                <a:spcPts val="0"/>
              </a:spcAft>
              <a:buClr>
                <a:srgbClr val="CE1126"/>
              </a:buClr>
              <a:buSzTx/>
              <a:buFont typeface="Wingdings 3" pitchFamily="18" charset="2"/>
              <a:buChar char=""/>
              <a:tabLst/>
              <a:defRPr sz="2000"/>
            </a:lvl2pPr>
            <a:lvl3pPr>
              <a:buFont typeface="Tahoma"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p:ph type="dt" sz="half" idx="10"/>
          </p:nvPr>
        </p:nvSpPr>
        <p:spPr/>
        <p:txBody>
          <a:bodyPr/>
          <a:lstStyle>
            <a:lvl1pPr>
              <a:defRPr/>
            </a:lvl1pPr>
          </a:lstStyle>
          <a:p>
            <a:pPr>
              <a:defRPr/>
            </a:pPr>
            <a:fld id="{D90D1ADD-F262-4069-A28F-02EB26EF6211}" type="datetime1">
              <a:rPr lang="en-US"/>
              <a:pPr>
                <a:defRPr/>
              </a:pPr>
              <a:t>8/2/2016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D34FD8A-9285-424D-8E11-C585ECA70CFE}" type="slidenum">
              <a:rPr lang="en-US"/>
              <a:pPr>
                <a:defRPr/>
              </a:pPr>
              <a:t>‹#›</a:t>
            </a:fld>
            <a:endParaRPr lang="en-US" dirty="0"/>
          </a:p>
        </p:txBody>
      </p:sp>
    </p:spTree>
    <p:extLst>
      <p:ext uri="{BB962C8B-B14F-4D97-AF65-F5344CB8AC3E}">
        <p14:creationId xmlns:p14="http://schemas.microsoft.com/office/powerpoint/2010/main" val="28429205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873710B-B6FB-49DE-968B-F8CDD50E6842}" type="datetime1">
              <a:rPr lang="en-US"/>
              <a:pPr>
                <a:defRPr/>
              </a:pPr>
              <a:t>8/2/2016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7198406-DB1B-4953-9745-799047A92681}" type="slidenum">
              <a:rPr lang="en-US"/>
              <a:pPr>
                <a:defRPr/>
              </a:pPr>
              <a:t>‹#›</a:t>
            </a:fld>
            <a:endParaRPr lang="en-US" dirty="0"/>
          </a:p>
        </p:txBody>
      </p:sp>
    </p:spTree>
    <p:extLst>
      <p:ext uri="{BB962C8B-B14F-4D97-AF65-F5344CB8AC3E}">
        <p14:creationId xmlns:p14="http://schemas.microsoft.com/office/powerpoint/2010/main" val="1353214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162800" cy="1066800"/>
          </a:xfrm>
        </p:spPr>
        <p:txBody>
          <a:bodyPr/>
          <a:lstStyle>
            <a:lvl1pPr>
              <a:defRPr>
                <a:solidFill>
                  <a:srgbClr val="002060"/>
                </a:solidFill>
              </a:defRPr>
            </a:lvl1pPr>
          </a:lstStyle>
          <a:p>
            <a:r>
              <a:rPr lang="en-US" smtClean="0"/>
              <a:t>Click to edit Master title style</a:t>
            </a:r>
            <a:endParaRPr lang="en-US"/>
          </a:p>
        </p:txBody>
      </p:sp>
      <p:sp>
        <p:nvSpPr>
          <p:cNvPr id="3" name="Chart Placeholder 2"/>
          <p:cNvSpPr>
            <a:spLocks noGrp="1"/>
          </p:cNvSpPr>
          <p:nvPr>
            <p:ph type="chart" idx="1"/>
          </p:nvPr>
        </p:nvSpPr>
        <p:spPr>
          <a:xfrm>
            <a:off x="685800" y="1676400"/>
            <a:ext cx="7772400" cy="4724400"/>
          </a:xfrm>
        </p:spPr>
        <p:txBody>
          <a:bodyPr/>
          <a:lstStyle>
            <a:lvl1pPr>
              <a:defRPr>
                <a:solidFill>
                  <a:srgbClr val="002060"/>
                </a:solidFill>
              </a:defRPr>
            </a:lvl1pPr>
          </a:lstStyle>
          <a:p>
            <a:pPr lvl="0"/>
            <a:endParaRPr lang="en-US" noProof="0" dirty="0" smtClean="0"/>
          </a:p>
        </p:txBody>
      </p:sp>
      <p:sp>
        <p:nvSpPr>
          <p:cNvPr id="4" name="Rectangle 5"/>
          <p:cNvSpPr>
            <a:spLocks noGrp="1" noChangeArrowheads="1"/>
          </p:cNvSpPr>
          <p:nvPr>
            <p:ph type="sldNum" sz="quarter" idx="10"/>
          </p:nvPr>
        </p:nvSpPr>
        <p:spPr/>
        <p:txBody>
          <a:bodyPr/>
          <a:lstStyle>
            <a:lvl1pPr>
              <a:defRPr>
                <a:solidFill>
                  <a:srgbClr val="002060"/>
                </a:solidFill>
              </a:defRPr>
            </a:lvl1pPr>
          </a:lstStyle>
          <a:p>
            <a:pPr>
              <a:defRPr/>
            </a:pPr>
            <a:fld id="{18246E07-8629-46F5-9A60-AD50F4B8A244}" type="slidenum">
              <a:rPr lang="en-US"/>
              <a:pPr>
                <a:defRPr/>
              </a:pPr>
              <a:t>‹#›</a:t>
            </a:fld>
            <a:endParaRPr lang="en-US" dirty="0"/>
          </a:p>
        </p:txBody>
      </p:sp>
    </p:spTree>
    <p:extLst>
      <p:ext uri="{BB962C8B-B14F-4D97-AF65-F5344CB8AC3E}">
        <p14:creationId xmlns:p14="http://schemas.microsoft.com/office/powerpoint/2010/main" val="78983453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11163" y="1689100"/>
            <a:ext cx="4122737" cy="4564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quarter" idx="11"/>
          </p:nvPr>
        </p:nvSpPr>
        <p:spPr>
          <a:xfrm>
            <a:off x="4767263" y="1689100"/>
            <a:ext cx="4122737" cy="4564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016555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Blank (with banner)">
    <p:spTree>
      <p:nvGrpSpPr>
        <p:cNvPr id="1" name=""/>
        <p:cNvGrpSpPr/>
        <p:nvPr/>
      </p:nvGrpSpPr>
      <p:grpSpPr>
        <a:xfrm>
          <a:off x="0" y="0"/>
          <a:ext cx="0" cy="0"/>
          <a:chOff x="0" y="0"/>
          <a:chExt cx="0" cy="0"/>
        </a:xfrm>
      </p:grpSpPr>
      <p:pic>
        <p:nvPicPr>
          <p:cNvPr id="2" name="Picture 10" descr="C:\WINNT\Profiles\Himes_D\Desktop\logo_tall.png"/>
          <p:cNvPicPr>
            <a:picLocks noChangeAspect="1" noChangeArrowheads="1"/>
          </p:cNvPicPr>
          <p:nvPr userDrawn="1"/>
        </p:nvPicPr>
        <p:blipFill>
          <a:blip r:embed="rId2" cstate="print"/>
          <a:srcRect/>
          <a:stretch>
            <a:fillRect/>
          </a:stretch>
        </p:blipFill>
        <p:spPr bwMode="auto">
          <a:xfrm>
            <a:off x="-98425" y="0"/>
            <a:ext cx="928688" cy="7050088"/>
          </a:xfrm>
          <a:prstGeom prst="rect">
            <a:avLst/>
          </a:prstGeom>
          <a:noFill/>
          <a:ln w="9525">
            <a:noFill/>
            <a:miter lim="800000"/>
            <a:headEnd/>
            <a:tailEnd/>
          </a:ln>
        </p:spPr>
      </p:pic>
    </p:spTree>
    <p:extLst>
      <p:ext uri="{BB962C8B-B14F-4D97-AF65-F5344CB8AC3E}">
        <p14:creationId xmlns:p14="http://schemas.microsoft.com/office/powerpoint/2010/main" val="27110414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Subtitle 2"/>
          <p:cNvSpPr>
            <a:spLocks noGrp="1"/>
          </p:cNvSpPr>
          <p:nvPr>
            <p:ph type="subTitle" idx="4294967295"/>
          </p:nvPr>
        </p:nvSpPr>
        <p:spPr>
          <a:xfrm>
            <a:off x="457200" y="1970531"/>
            <a:ext cx="8229600" cy="1175005"/>
          </a:xfrm>
          <a:prstGeom prst="rect">
            <a:avLst/>
          </a:prstGeom>
        </p:spPr>
        <p:txBody>
          <a:bodyPr/>
          <a:lstStyle>
            <a:lvl1pPr>
              <a:lnSpc>
                <a:spcPts val="4500"/>
              </a:lnSpc>
              <a:spcBef>
                <a:spcPts val="600"/>
              </a:spcBef>
              <a:defRPr/>
            </a:lvl1pPr>
          </a:lstStyle>
          <a:p>
            <a:r>
              <a:rPr lang="en-US" smtClean="0"/>
              <a:t>Click to edit Master subtitle style</a:t>
            </a:r>
            <a:endParaRPr lang="en-US" dirty="0"/>
          </a:p>
        </p:txBody>
      </p:sp>
      <p:sp>
        <p:nvSpPr>
          <p:cNvPr id="3" name="Title 1"/>
          <p:cNvSpPr>
            <a:spLocks noGrp="1"/>
          </p:cNvSpPr>
          <p:nvPr>
            <p:ph type="title" hasCustomPrompt="1"/>
          </p:nvPr>
        </p:nvSpPr>
        <p:spPr>
          <a:xfrm>
            <a:off x="457200" y="443483"/>
            <a:ext cx="8229600" cy="1527048"/>
          </a:xfrm>
          <a:prstGeom prst="rect">
            <a:avLst/>
          </a:prstGeom>
        </p:spPr>
        <p:txBody>
          <a:bodyPr/>
          <a:lstStyle>
            <a:lvl1pPr>
              <a:lnSpc>
                <a:spcPts val="5700"/>
              </a:lnSpc>
              <a:spcBef>
                <a:spcPts val="600"/>
              </a:spcBef>
              <a:defRPr>
                <a:solidFill>
                  <a:schemeClr val="bg1"/>
                </a:solidFill>
                <a:latin typeface="Calibri" panose="020F0502020204030204" pitchFamily="34" charset="0"/>
                <a:cs typeface="Calibri" panose="020F0502020204030204" pitchFamily="34" charset="0"/>
              </a:defRPr>
            </a:lvl1pPr>
          </a:lstStyle>
          <a:p>
            <a:r>
              <a:rPr lang="en-US" dirty="0" smtClean="0"/>
              <a:t>Click, add Presentation title</a:t>
            </a:r>
            <a:endParaRPr lang="en-US" dirty="0"/>
          </a:p>
        </p:txBody>
      </p:sp>
    </p:spTree>
    <p:extLst>
      <p:ext uri="{BB962C8B-B14F-4D97-AF65-F5344CB8AC3E}">
        <p14:creationId xmlns:p14="http://schemas.microsoft.com/office/powerpoint/2010/main" val="34758248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601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33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093913"/>
            <a:ext cx="3871913" cy="4056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quarter" idx="11"/>
          </p:nvPr>
        </p:nvSpPr>
        <p:spPr>
          <a:xfrm>
            <a:off x="4814887" y="2093913"/>
            <a:ext cx="3871913" cy="4056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2" hasCustomPrompt="1"/>
          </p:nvPr>
        </p:nvSpPr>
        <p:spPr>
          <a:xfrm>
            <a:off x="457200" y="1608138"/>
            <a:ext cx="3871913"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Compare title</a:t>
            </a:r>
            <a:endParaRPr lang="en-US" dirty="0"/>
          </a:p>
        </p:txBody>
      </p:sp>
      <p:sp>
        <p:nvSpPr>
          <p:cNvPr id="8" name="Text Placeholder 6"/>
          <p:cNvSpPr>
            <a:spLocks noGrp="1"/>
          </p:cNvSpPr>
          <p:nvPr>
            <p:ph type="body" sz="quarter" idx="13" hasCustomPrompt="1"/>
          </p:nvPr>
        </p:nvSpPr>
        <p:spPr>
          <a:xfrm>
            <a:off x="4814886" y="1608138"/>
            <a:ext cx="3871913"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Compare title</a:t>
            </a:r>
            <a:endParaRPr lang="en-US" dirty="0"/>
          </a:p>
        </p:txBody>
      </p:sp>
    </p:spTree>
    <p:extLst>
      <p:ext uri="{BB962C8B-B14F-4D97-AF65-F5344CB8AC3E}">
        <p14:creationId xmlns:p14="http://schemas.microsoft.com/office/powerpoint/2010/main" val="76649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8316" y="2516393"/>
            <a:ext cx="8229600" cy="1096962"/>
          </a:xfrm>
        </p:spPr>
        <p:txBody>
          <a:bodyPr/>
          <a:lstStyle>
            <a:lvl1pPr>
              <a:defRPr sz="5400"/>
            </a:lvl1pPr>
          </a:lstStyle>
          <a:p>
            <a:r>
              <a:rPr lang="en-US" dirty="0" smtClean="0"/>
              <a:t>Click to edit section title</a:t>
            </a:r>
            <a:endParaRPr lang="en-US" dirty="0"/>
          </a:p>
        </p:txBody>
      </p:sp>
    </p:spTree>
    <p:extLst>
      <p:ext uri="{BB962C8B-B14F-4D97-AF65-F5344CB8AC3E}">
        <p14:creationId xmlns:p14="http://schemas.microsoft.com/office/powerpoint/2010/main" val="17301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429000" y="722672"/>
            <a:ext cx="5235677" cy="5257442"/>
          </a:xfrm>
        </p:spPr>
        <p:txBody>
          <a:bodyPr/>
          <a:lstStyle>
            <a:lvl1pPr marL="0" indent="0">
              <a:buNone/>
              <a:defRPr/>
            </a:lvl1pPr>
          </a:lstStyle>
          <a:p>
            <a:pPr lvl="0"/>
            <a:r>
              <a:rPr lang="en-US" dirty="0" smtClean="0"/>
              <a:t>Object</a:t>
            </a:r>
            <a:endParaRPr lang="en-US" dirty="0"/>
          </a:p>
        </p:txBody>
      </p:sp>
      <p:sp>
        <p:nvSpPr>
          <p:cNvPr id="6" name="Content Placeholder 5"/>
          <p:cNvSpPr>
            <a:spLocks noGrp="1"/>
          </p:cNvSpPr>
          <p:nvPr>
            <p:ph sz="quarter" idx="11"/>
          </p:nvPr>
        </p:nvSpPr>
        <p:spPr>
          <a:xfrm>
            <a:off x="398464" y="1526458"/>
            <a:ext cx="3030536" cy="445365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hasCustomPrompt="1"/>
          </p:nvPr>
        </p:nvSpPr>
        <p:spPr>
          <a:xfrm>
            <a:off x="398464" y="722672"/>
            <a:ext cx="3030536" cy="738188"/>
          </a:xfrm>
        </p:spPr>
        <p:txBody>
          <a:bodyPr/>
          <a:lstStyle>
            <a:lvl1pPr marL="0" indent="0">
              <a:buNone/>
              <a:defRPr baseline="0"/>
            </a:lvl1pPr>
          </a:lstStyle>
          <a:p>
            <a:pPr lvl="0"/>
            <a:r>
              <a:rPr lang="en-US" dirty="0" smtClean="0"/>
              <a:t>Click to add text</a:t>
            </a:r>
            <a:endParaRPr lang="en-US" dirty="0"/>
          </a:p>
        </p:txBody>
      </p:sp>
    </p:spTree>
    <p:extLst>
      <p:ext uri="{BB962C8B-B14F-4D97-AF65-F5344CB8AC3E}">
        <p14:creationId xmlns:p14="http://schemas.microsoft.com/office/powerpoint/2010/main" val="1178053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162800" cy="10668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76400"/>
            <a:ext cx="7772400" cy="4724400"/>
          </a:xfrm>
          <a:prstGeom prst="rect">
            <a:avLst/>
          </a:prstGeom>
        </p:spPr>
        <p:txBody>
          <a:bodyPr/>
          <a:lstStyle/>
          <a:p>
            <a:pPr lvl="0"/>
            <a:endParaRPr lang="en-US" noProof="0" dirty="0" smtClean="0"/>
          </a:p>
        </p:txBody>
      </p:sp>
      <p:sp>
        <p:nvSpPr>
          <p:cNvPr id="4" name="Rectangle 5"/>
          <p:cNvSpPr>
            <a:spLocks noGrp="1" noChangeArrowheads="1"/>
          </p:cNvSpPr>
          <p:nvPr>
            <p:ph type="sldNum" sz="quarter" idx="10"/>
          </p:nvPr>
        </p:nvSpPr>
        <p:spPr>
          <a:xfrm>
            <a:off x="8001000" y="6324600"/>
            <a:ext cx="685800" cy="365125"/>
          </a:xfrm>
          <a:prstGeom prst="rect">
            <a:avLst/>
          </a:prstGeom>
          <a:ln/>
        </p:spPr>
        <p:txBody>
          <a:bodyPr/>
          <a:lstStyle>
            <a:lvl1pPr>
              <a:defRPr/>
            </a:lvl1pPr>
          </a:lstStyle>
          <a:p>
            <a:pPr>
              <a:defRPr/>
            </a:pPr>
            <a:fld id="{10E78DD8-046B-4AF7-B1CE-07451FD8054F}" type="slidenum">
              <a:rPr lang="en-US"/>
              <a:pPr>
                <a:defRPr/>
              </a:pPr>
              <a:t>‹#›</a:t>
            </a:fld>
            <a:endParaRPr lang="en-US" dirty="0"/>
          </a:p>
        </p:txBody>
      </p:sp>
    </p:spTree>
    <p:extLst>
      <p:ext uri="{BB962C8B-B14F-4D97-AF65-F5344CB8AC3E}">
        <p14:creationId xmlns:p14="http://schemas.microsoft.com/office/powerpoint/2010/main" val="330842714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Blank (with banner)">
    <p:spTree>
      <p:nvGrpSpPr>
        <p:cNvPr id="1" name=""/>
        <p:cNvGrpSpPr/>
        <p:nvPr/>
      </p:nvGrpSpPr>
      <p:grpSpPr>
        <a:xfrm>
          <a:off x="0" y="0"/>
          <a:ext cx="0" cy="0"/>
          <a:chOff x="0" y="0"/>
          <a:chExt cx="0" cy="0"/>
        </a:xfrm>
      </p:grpSpPr>
      <p:pic>
        <p:nvPicPr>
          <p:cNvPr id="2" name="Picture 10" descr="C:\WINNT\Profiles\Himes_D\Desktop\logo_tall.png"/>
          <p:cNvPicPr>
            <a:picLocks noChangeAspect="1" noChangeArrowheads="1"/>
          </p:cNvPicPr>
          <p:nvPr userDrawn="1"/>
        </p:nvPicPr>
        <p:blipFill>
          <a:blip r:embed="rId2" cstate="print"/>
          <a:srcRect/>
          <a:stretch>
            <a:fillRect/>
          </a:stretch>
        </p:blipFill>
        <p:spPr bwMode="auto">
          <a:xfrm>
            <a:off x="-98425" y="0"/>
            <a:ext cx="928688" cy="7050088"/>
          </a:xfrm>
          <a:prstGeom prst="rect">
            <a:avLst/>
          </a:prstGeom>
          <a:noFill/>
          <a:ln w="9525">
            <a:noFill/>
            <a:miter lim="800000"/>
            <a:headEnd/>
            <a:tailEnd/>
          </a:ln>
        </p:spPr>
      </p:pic>
    </p:spTree>
    <p:extLst>
      <p:ext uri="{BB962C8B-B14F-4D97-AF65-F5344CB8AC3E}">
        <p14:creationId xmlns:p14="http://schemas.microsoft.com/office/powerpoint/2010/main" val="2575087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3.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7.wmf"/></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7.wmf"/></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7.wmf"/></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7.xml"/><Relationship Id="rId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3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3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33" r="4623"/>
          <a:stretch/>
        </p:blipFill>
        <p:spPr>
          <a:xfrm>
            <a:off x="-175491" y="0"/>
            <a:ext cx="9319491" cy="6858000"/>
          </a:xfrm>
          <a:prstGeom prst="rect">
            <a:avLst/>
          </a:prstGeom>
        </p:spPr>
      </p:pic>
      <p:sp>
        <p:nvSpPr>
          <p:cNvPr id="2" name="Title Placeholder 1"/>
          <p:cNvSpPr>
            <a:spLocks noGrp="1"/>
          </p:cNvSpPr>
          <p:nvPr>
            <p:ph type="title"/>
          </p:nvPr>
        </p:nvSpPr>
        <p:spPr>
          <a:xfrm>
            <a:off x="457200" y="457199"/>
            <a:ext cx="8229600" cy="1368425"/>
          </a:xfrm>
          <a:prstGeom prst="rect">
            <a:avLst/>
          </a:prstGeom>
        </p:spPr>
        <p:txBody>
          <a:bodyPr vert="horz" lIns="91440" tIns="45720" rIns="91440" bIns="45720" rtlCol="0" anchor="t">
            <a:normAutofit/>
          </a:bodyPr>
          <a:lstStyle/>
          <a:p>
            <a:r>
              <a:rPr lang="en-US" dirty="0" smtClean="0"/>
              <a:t>Click to edit title</a:t>
            </a:r>
            <a:endParaRPr lang="en-US" dirty="0"/>
          </a:p>
        </p:txBody>
      </p:sp>
      <p:sp>
        <p:nvSpPr>
          <p:cNvPr id="3" name="Text Placeholder 2"/>
          <p:cNvSpPr>
            <a:spLocks noGrp="1"/>
          </p:cNvSpPr>
          <p:nvPr>
            <p:ph type="body" idx="1"/>
          </p:nvPr>
        </p:nvSpPr>
        <p:spPr>
          <a:xfrm>
            <a:off x="457200" y="1825625"/>
            <a:ext cx="8229600" cy="1056120"/>
          </a:xfrm>
          <a:prstGeom prst="rect">
            <a:avLst/>
          </a:prstGeom>
        </p:spPr>
        <p:txBody>
          <a:bodyPr vert="horz" lIns="91440" tIns="45720" rIns="91440" bIns="45720" rtlCol="0">
            <a:normAutofit/>
          </a:bodyPr>
          <a:lstStyle/>
          <a:p>
            <a:pPr lvl="0"/>
            <a:r>
              <a:rPr lang="en-US" dirty="0" smtClean="0"/>
              <a:t>Click to add subtitle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0"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1807257929"/>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288" userDrawn="1">
          <p15:clr>
            <a:srgbClr val="F26B43"/>
          </p15:clr>
        </p15:guide>
        <p15:guide id="2" pos="5472" userDrawn="1">
          <p15:clr>
            <a:srgbClr val="F26B43"/>
          </p15:clr>
        </p15:guide>
        <p15:guide id="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47098" y="5899731"/>
            <a:ext cx="8439702" cy="976557"/>
          </a:xfrm>
          <a:prstGeom prst="rect">
            <a:avLst/>
          </a:prstGeom>
        </p:spPr>
      </p:pic>
      <p:sp>
        <p:nvSpPr>
          <p:cNvPr id="1026" name="Title Placeholder 1"/>
          <p:cNvSpPr>
            <a:spLocks noGrp="1"/>
          </p:cNvSpPr>
          <p:nvPr userDrawn="1">
            <p:ph type="title"/>
          </p:nvPr>
        </p:nvSpPr>
        <p:spPr bwMode="auto">
          <a:xfrm>
            <a:off x="457200" y="274638"/>
            <a:ext cx="8229600" cy="1096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title</a:t>
            </a:r>
          </a:p>
        </p:txBody>
      </p:sp>
      <p:sp>
        <p:nvSpPr>
          <p:cNvPr id="1027" name="Text Placeholder 2"/>
          <p:cNvSpPr>
            <a:spLocks noGrp="1"/>
          </p:cNvSpPr>
          <p:nvPr userDrawn="1">
            <p:ph type="body" idx="1"/>
          </p:nvPr>
        </p:nvSpPr>
        <p:spPr bwMode="auto">
          <a:xfrm>
            <a:off x="457200" y="1752601"/>
            <a:ext cx="8229600" cy="3960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 (not recommended)</a:t>
            </a:r>
          </a:p>
          <a:p>
            <a:pPr lvl="4"/>
            <a:endParaRPr lang="en-US" dirty="0" smtClean="0"/>
          </a:p>
          <a:p>
            <a:pPr lvl="3"/>
            <a:endParaRPr lang="en-US" dirty="0" smtClean="0"/>
          </a:p>
        </p:txBody>
      </p:sp>
      <p:pic>
        <p:nvPicPr>
          <p:cNvPr id="13" name="Picture 1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638498" y="6199678"/>
            <a:ext cx="1017423" cy="608940"/>
          </a:xfrm>
          <a:prstGeom prst="rect">
            <a:avLst/>
          </a:prstGeom>
        </p:spPr>
      </p:pic>
      <p:sp>
        <p:nvSpPr>
          <p:cNvPr id="8"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1686485968"/>
      </p:ext>
    </p:extLst>
  </p:cSld>
  <p:clrMap bg1="lt1" tx1="dk1" bg2="lt2" tx2="dk2" accent1="accent1" accent2="accent2" accent3="accent3" accent4="accent4" accent5="accent5" accent6="accent6" hlink="hlink" folHlink="folHlink"/>
  <p:sldLayoutIdLst>
    <p:sldLayoutId id="2147483691" r:id="rId1"/>
    <p:sldLayoutId id="2147483671" r:id="rId2"/>
    <p:sldLayoutId id="2147483690" r:id="rId3"/>
    <p:sldLayoutId id="2147483695" r:id="rId4"/>
    <p:sldLayoutId id="2147483692" r:id="rId5"/>
    <p:sldLayoutId id="2147483693" r:id="rId6"/>
    <p:sldLayoutId id="2147483694" r:id="rId7"/>
    <p:sldLayoutId id="2147483697" r:id="rId8"/>
    <p:sldLayoutId id="2147483726" r:id="rId9"/>
  </p:sldLayoutIdLst>
  <p:hf hdr="0" dt="0"/>
  <p:txStyles>
    <p:title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125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288">
          <p15:clr>
            <a:srgbClr val="F26B43"/>
          </p15:clr>
        </p15:guide>
        <p15:guide id="2" pos="5472">
          <p15:clr>
            <a:srgbClr val="F26B43"/>
          </p15:clr>
        </p15:guide>
        <p15:guide id="3" orient="horz" pos="28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084" r="9955"/>
          <a:stretch/>
        </p:blipFill>
        <p:spPr>
          <a:xfrm>
            <a:off x="0" y="1"/>
            <a:ext cx="9144000" cy="6858000"/>
          </a:xfrm>
          <a:prstGeom prst="rect">
            <a:avLst/>
          </a:prstGeom>
        </p:spPr>
      </p:pic>
      <p:sp>
        <p:nvSpPr>
          <p:cNvPr id="8" name="TextBox 7"/>
          <p:cNvSpPr txBox="1"/>
          <p:nvPr userDrawn="1"/>
        </p:nvSpPr>
        <p:spPr>
          <a:xfrm>
            <a:off x="457200" y="466344"/>
            <a:ext cx="8229600" cy="923330"/>
          </a:xfrm>
          <a:prstGeom prst="rect">
            <a:avLst/>
          </a:prstGeom>
          <a:noFill/>
        </p:spPr>
        <p:txBody>
          <a:bodyPr wrap="square" rtlCol="0">
            <a:spAutoFit/>
          </a:bodyPr>
          <a:lstStyle/>
          <a:p>
            <a:pPr algn="ctr"/>
            <a:r>
              <a:rPr lang="en-US" sz="5400" b="1" dirty="0" smtClean="0">
                <a:solidFill>
                  <a:schemeClr val="bg1"/>
                </a:solidFill>
              </a:rPr>
              <a:t>Contact Information</a:t>
            </a:r>
            <a:endParaRPr lang="en-US" sz="5400" b="1" dirty="0">
              <a:solidFill>
                <a:schemeClr val="bg1"/>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1"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844186518"/>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
          <p15:clr>
            <a:srgbClr val="F26B43"/>
          </p15:clr>
        </p15:guide>
        <p15:guide id="2" pos="5472">
          <p15:clr>
            <a:srgbClr val="F26B43"/>
          </p15:clr>
        </p15:guide>
        <p15:guide id="3" orient="horz" pos="28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3315"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endParaRPr lang="en-US" dirty="0"/>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fld id="{D6D033BD-B89D-40EF-8C31-E485930AC854}" type="slidenum">
              <a:rPr lang="en-US"/>
              <a:pPr eaLnBrk="0" hangingPunct="0">
                <a:buClr>
                  <a:srgbClr val="FF0000"/>
                </a:buClr>
                <a:defRPr/>
              </a:pPr>
              <a:t>‹#›</a:t>
            </a:fld>
            <a:endParaRPr lang="en-US" dirty="0"/>
          </a:p>
        </p:txBody>
      </p:sp>
      <p:grpSp>
        <p:nvGrpSpPr>
          <p:cNvPr id="13319" name="Group 26"/>
          <p:cNvGrpSpPr>
            <a:grpSpLocks/>
          </p:cNvGrpSpPr>
          <p:nvPr/>
        </p:nvGrpSpPr>
        <p:grpSpPr bwMode="auto">
          <a:xfrm>
            <a:off x="-73025" y="-6350"/>
            <a:ext cx="8759825" cy="7026275"/>
            <a:chOff x="-46" y="-4"/>
            <a:chExt cx="5518" cy="4426"/>
          </a:xfrm>
        </p:grpSpPr>
        <p:grpSp>
          <p:nvGrpSpPr>
            <p:cNvPr id="13320" name="Group 24"/>
            <p:cNvGrpSpPr>
              <a:grpSpLocks/>
            </p:cNvGrpSpPr>
            <p:nvPr/>
          </p:nvGrpSpPr>
          <p:grpSpPr bwMode="auto">
            <a:xfrm>
              <a:off x="-46" y="-4"/>
              <a:ext cx="576" cy="4426"/>
              <a:chOff x="-46" y="-4"/>
              <a:chExt cx="576" cy="4426"/>
            </a:xfrm>
          </p:grpSpPr>
          <p:sp>
            <p:nvSpPr>
              <p:cNvPr id="10" name="Text Box 26"/>
              <p:cNvSpPr txBox="1">
                <a:spLocks noChangeArrowheads="1"/>
              </p:cNvSpPr>
              <p:nvPr/>
            </p:nvSpPr>
            <p:spPr bwMode="auto">
              <a:xfrm>
                <a:off x="0" y="0"/>
                <a:ext cx="480" cy="432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900" b="1" dirty="0">
                  <a:solidFill>
                    <a:srgbClr val="FFFFFF"/>
                  </a:solidFill>
                  <a:latin typeface="Bookman" pitchFamily="18" charset="0"/>
                </a:endParaRPr>
              </a:p>
              <a:p>
                <a:pPr algn="ctr" eaLnBrk="0" fontAlgn="base" hangingPunct="0">
                  <a:spcBef>
                    <a:spcPct val="20000"/>
                  </a:spcBef>
                  <a:spcAft>
                    <a:spcPct val="0"/>
                  </a:spcAft>
                  <a:buClr>
                    <a:srgbClr val="FF0000"/>
                  </a:buClr>
                  <a:defRPr/>
                </a:pPr>
                <a:endParaRPr lang="en-US" sz="1000" b="1" i="1" dirty="0">
                  <a:solidFill>
                    <a:srgbClr val="FFFFFF"/>
                  </a:solidFill>
                  <a:latin typeface="Arial" charset="0"/>
                </a:endParaRPr>
              </a:p>
            </p:txBody>
          </p:sp>
          <p:pic>
            <p:nvPicPr>
              <p:cNvPr id="13325" name="Picture 23" descr="BLS Emblem 125th Simplified"/>
              <p:cNvPicPr>
                <a:picLocks noChangeAspect="1" noChangeArrowheads="1"/>
              </p:cNvPicPr>
              <p:nvPr/>
            </p:nvPicPr>
            <p:blipFill>
              <a:blip r:embed="rId9" cstate="print"/>
              <a:srcRect/>
              <a:stretch>
                <a:fillRect/>
              </a:stretch>
            </p:blipFill>
            <p:spPr bwMode="auto">
              <a:xfrm>
                <a:off x="-46" y="3616"/>
                <a:ext cx="576" cy="806"/>
              </a:xfrm>
              <a:prstGeom prst="rect">
                <a:avLst/>
              </a:prstGeom>
              <a:noFill/>
              <a:ln w="9525">
                <a:noFill/>
                <a:miter lim="800000"/>
                <a:headEnd/>
                <a:tailEnd/>
              </a:ln>
            </p:spPr>
          </p:pic>
        </p:grpSp>
        <p:sp>
          <p:nvSpPr>
            <p:cNvPr id="11" name="Line 15"/>
            <p:cNvSpPr>
              <a:spLocks noChangeShapeType="1"/>
            </p:cNvSpPr>
            <p:nvPr/>
          </p:nvSpPr>
          <p:spPr bwMode="auto">
            <a:xfrm flipV="1">
              <a:off x="0" y="960"/>
              <a:ext cx="5472" cy="0"/>
            </a:xfrm>
            <a:prstGeom prst="line">
              <a:avLst/>
            </a:prstGeom>
            <a:noFill/>
            <a:ln w="76200">
              <a:solidFill>
                <a:srgbClr val="CE1126"/>
              </a:solidFill>
              <a:round/>
              <a:headEnd/>
              <a:tailEnd/>
            </a:ln>
            <a:effectLst/>
          </p:spPr>
          <p:txBody>
            <a:bodyPr anchor="ctr"/>
            <a:lstStyle/>
            <a:p>
              <a:pPr algn="ctr" eaLnBrk="0" fontAlgn="base" hangingPunct="0">
                <a:spcBef>
                  <a:spcPct val="20000"/>
                </a:spcBef>
                <a:spcAft>
                  <a:spcPct val="0"/>
                </a:spcAft>
                <a:buClr>
                  <a:srgbClr val="FF0000"/>
                </a:buClr>
                <a:defRPr/>
              </a:pPr>
              <a:endParaRPr lang="en-US" sz="1400" dirty="0">
                <a:solidFill>
                  <a:srgbClr val="FFFFFF"/>
                </a:solidFill>
                <a:latin typeface="Arial" charset="0"/>
              </a:endParaRPr>
            </a:p>
          </p:txBody>
        </p:sp>
      </p:grpSp>
    </p:spTree>
    <p:extLst>
      <p:ext uri="{BB962C8B-B14F-4D97-AF65-F5344CB8AC3E}">
        <p14:creationId xmlns:p14="http://schemas.microsoft.com/office/powerpoint/2010/main" val="425298396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hf hdr="0" ftr="0" dt="0"/>
  <p:txStyles>
    <p:titleStyle>
      <a:lvl1pPr algn="ctr" rtl="0" eaLnBrk="0" fontAlgn="base" hangingPunct="0">
        <a:spcBef>
          <a:spcPct val="0"/>
        </a:spcBef>
        <a:spcAft>
          <a:spcPct val="0"/>
        </a:spcAft>
        <a:defRPr sz="4400" b="1" kern="1200">
          <a:solidFill>
            <a:srgbClr val="192168"/>
          </a:solidFill>
          <a:latin typeface="Tahoma" pitchFamily="34" charset="0"/>
          <a:ea typeface="+mj-ea"/>
          <a:cs typeface="Tahoma"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eaLnBrk="0" fontAlgn="base" hangingPunct="0">
        <a:spcBef>
          <a:spcPct val="20000"/>
        </a:spcBef>
        <a:spcAft>
          <a:spcPct val="0"/>
        </a:spcAft>
        <a:buClr>
          <a:srgbClr val="CE1126"/>
        </a:buClr>
        <a:buSzPct val="125000"/>
        <a:buFont typeface="Arial" pitchFamily="34" charset="0"/>
        <a:buChar char="•"/>
        <a:defRPr sz="2000" kern="1200">
          <a:solidFill>
            <a:srgbClr val="192168"/>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192168"/>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3315"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endParaRPr lang="en-US" dirty="0"/>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fld id="{D6D033BD-B89D-40EF-8C31-E485930AC854}" type="slidenum">
              <a:rPr lang="en-US"/>
              <a:pPr eaLnBrk="0" hangingPunct="0">
                <a:buClr>
                  <a:srgbClr val="FF0000"/>
                </a:buClr>
                <a:defRPr/>
              </a:pPr>
              <a:t>‹#›</a:t>
            </a:fld>
            <a:endParaRPr lang="en-US" dirty="0"/>
          </a:p>
        </p:txBody>
      </p:sp>
      <p:grpSp>
        <p:nvGrpSpPr>
          <p:cNvPr id="13319" name="Group 26"/>
          <p:cNvGrpSpPr>
            <a:grpSpLocks/>
          </p:cNvGrpSpPr>
          <p:nvPr/>
        </p:nvGrpSpPr>
        <p:grpSpPr bwMode="auto">
          <a:xfrm>
            <a:off x="-73025" y="-6350"/>
            <a:ext cx="8759825" cy="7026275"/>
            <a:chOff x="-46" y="-4"/>
            <a:chExt cx="5518" cy="4426"/>
          </a:xfrm>
        </p:grpSpPr>
        <p:grpSp>
          <p:nvGrpSpPr>
            <p:cNvPr id="13320" name="Group 24"/>
            <p:cNvGrpSpPr>
              <a:grpSpLocks/>
            </p:cNvGrpSpPr>
            <p:nvPr/>
          </p:nvGrpSpPr>
          <p:grpSpPr bwMode="auto">
            <a:xfrm>
              <a:off x="-46" y="-4"/>
              <a:ext cx="576" cy="4426"/>
              <a:chOff x="-46" y="-4"/>
              <a:chExt cx="576" cy="4426"/>
            </a:xfrm>
          </p:grpSpPr>
          <p:sp>
            <p:nvSpPr>
              <p:cNvPr id="10" name="Text Box 26"/>
              <p:cNvSpPr txBox="1">
                <a:spLocks noChangeArrowheads="1"/>
              </p:cNvSpPr>
              <p:nvPr/>
            </p:nvSpPr>
            <p:spPr bwMode="auto">
              <a:xfrm>
                <a:off x="0" y="0"/>
                <a:ext cx="480" cy="432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900" b="1" dirty="0">
                  <a:solidFill>
                    <a:srgbClr val="FFFFFF"/>
                  </a:solidFill>
                  <a:latin typeface="Bookman" pitchFamily="18" charset="0"/>
                </a:endParaRPr>
              </a:p>
              <a:p>
                <a:pPr algn="ctr" eaLnBrk="0" fontAlgn="base" hangingPunct="0">
                  <a:spcBef>
                    <a:spcPct val="20000"/>
                  </a:spcBef>
                  <a:spcAft>
                    <a:spcPct val="0"/>
                  </a:spcAft>
                  <a:buClr>
                    <a:srgbClr val="FF0000"/>
                  </a:buClr>
                  <a:defRPr/>
                </a:pPr>
                <a:endParaRPr lang="en-US" sz="1000" b="1" i="1" dirty="0">
                  <a:solidFill>
                    <a:srgbClr val="FFFFFF"/>
                  </a:solidFill>
                  <a:latin typeface="Arial" charset="0"/>
                </a:endParaRPr>
              </a:p>
            </p:txBody>
          </p:sp>
          <p:pic>
            <p:nvPicPr>
              <p:cNvPr id="13325" name="Picture 23" descr="BLS Emblem 125th Simplified"/>
              <p:cNvPicPr>
                <a:picLocks noChangeAspect="1" noChangeArrowheads="1"/>
              </p:cNvPicPr>
              <p:nvPr/>
            </p:nvPicPr>
            <p:blipFill>
              <a:blip r:embed="rId9" cstate="print"/>
              <a:srcRect/>
              <a:stretch>
                <a:fillRect/>
              </a:stretch>
            </p:blipFill>
            <p:spPr bwMode="auto">
              <a:xfrm>
                <a:off x="-46" y="3616"/>
                <a:ext cx="576" cy="806"/>
              </a:xfrm>
              <a:prstGeom prst="rect">
                <a:avLst/>
              </a:prstGeom>
              <a:noFill/>
              <a:ln w="9525">
                <a:noFill/>
                <a:miter lim="800000"/>
                <a:headEnd/>
                <a:tailEnd/>
              </a:ln>
            </p:spPr>
          </p:pic>
        </p:grpSp>
        <p:sp>
          <p:nvSpPr>
            <p:cNvPr id="11" name="Line 15"/>
            <p:cNvSpPr>
              <a:spLocks noChangeShapeType="1"/>
            </p:cNvSpPr>
            <p:nvPr/>
          </p:nvSpPr>
          <p:spPr bwMode="auto">
            <a:xfrm flipV="1">
              <a:off x="0" y="960"/>
              <a:ext cx="5472" cy="0"/>
            </a:xfrm>
            <a:prstGeom prst="line">
              <a:avLst/>
            </a:prstGeom>
            <a:noFill/>
            <a:ln w="76200">
              <a:solidFill>
                <a:srgbClr val="CE1126"/>
              </a:solidFill>
              <a:round/>
              <a:headEnd/>
              <a:tailEnd/>
            </a:ln>
            <a:effectLst/>
          </p:spPr>
          <p:txBody>
            <a:bodyPr anchor="ctr"/>
            <a:lstStyle/>
            <a:p>
              <a:pPr algn="ctr" eaLnBrk="0" fontAlgn="base" hangingPunct="0">
                <a:spcBef>
                  <a:spcPct val="20000"/>
                </a:spcBef>
                <a:spcAft>
                  <a:spcPct val="0"/>
                </a:spcAft>
                <a:buClr>
                  <a:srgbClr val="FF0000"/>
                </a:buClr>
                <a:defRPr/>
              </a:pPr>
              <a:endParaRPr lang="en-US" sz="1400" dirty="0">
                <a:solidFill>
                  <a:srgbClr val="FFFFFF"/>
                </a:solidFill>
                <a:latin typeface="Arial" charset="0"/>
              </a:endParaRPr>
            </a:p>
          </p:txBody>
        </p:sp>
      </p:grpSp>
    </p:spTree>
    <p:extLst>
      <p:ext uri="{BB962C8B-B14F-4D97-AF65-F5344CB8AC3E}">
        <p14:creationId xmlns:p14="http://schemas.microsoft.com/office/powerpoint/2010/main" val="14545268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hf hdr="0" ftr="0" dt="0"/>
  <p:txStyles>
    <p:titleStyle>
      <a:lvl1pPr algn="ctr" rtl="0" eaLnBrk="0" fontAlgn="base" hangingPunct="0">
        <a:spcBef>
          <a:spcPct val="0"/>
        </a:spcBef>
        <a:spcAft>
          <a:spcPct val="0"/>
        </a:spcAft>
        <a:defRPr sz="4400" b="1" kern="1200">
          <a:solidFill>
            <a:srgbClr val="192168"/>
          </a:solidFill>
          <a:latin typeface="Tahoma" pitchFamily="34" charset="0"/>
          <a:ea typeface="+mj-ea"/>
          <a:cs typeface="Tahoma"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eaLnBrk="0" fontAlgn="base" hangingPunct="0">
        <a:spcBef>
          <a:spcPct val="20000"/>
        </a:spcBef>
        <a:spcAft>
          <a:spcPct val="0"/>
        </a:spcAft>
        <a:buClr>
          <a:srgbClr val="CE1126"/>
        </a:buClr>
        <a:buSzPct val="125000"/>
        <a:buFont typeface="Arial" pitchFamily="34" charset="0"/>
        <a:buChar char="•"/>
        <a:defRPr sz="2000" kern="1200">
          <a:solidFill>
            <a:srgbClr val="192168"/>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192168"/>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3315"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endParaRPr lang="en-US" dirty="0"/>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rgbClr val="192168"/>
                </a:solidFill>
                <a:latin typeface="Verdana" pitchFamily="34" charset="0"/>
                <a:cs typeface="Tahoma" pitchFamily="34" charset="0"/>
              </a:defRPr>
            </a:lvl1pPr>
          </a:lstStyle>
          <a:p>
            <a:pPr eaLnBrk="0" hangingPunct="0">
              <a:buClr>
                <a:srgbClr val="FF0000"/>
              </a:buClr>
              <a:defRPr/>
            </a:pPr>
            <a:fld id="{D6D033BD-B89D-40EF-8C31-E485930AC854}" type="slidenum">
              <a:rPr lang="en-US"/>
              <a:pPr eaLnBrk="0" hangingPunct="0">
                <a:buClr>
                  <a:srgbClr val="FF0000"/>
                </a:buClr>
                <a:defRPr/>
              </a:pPr>
              <a:t>‹#›</a:t>
            </a:fld>
            <a:endParaRPr lang="en-US" dirty="0"/>
          </a:p>
        </p:txBody>
      </p:sp>
      <p:grpSp>
        <p:nvGrpSpPr>
          <p:cNvPr id="13319" name="Group 26"/>
          <p:cNvGrpSpPr>
            <a:grpSpLocks/>
          </p:cNvGrpSpPr>
          <p:nvPr/>
        </p:nvGrpSpPr>
        <p:grpSpPr bwMode="auto">
          <a:xfrm>
            <a:off x="-73025" y="-6350"/>
            <a:ext cx="8759825" cy="7026275"/>
            <a:chOff x="-46" y="-4"/>
            <a:chExt cx="5518" cy="4426"/>
          </a:xfrm>
        </p:grpSpPr>
        <p:grpSp>
          <p:nvGrpSpPr>
            <p:cNvPr id="13320" name="Group 24"/>
            <p:cNvGrpSpPr>
              <a:grpSpLocks/>
            </p:cNvGrpSpPr>
            <p:nvPr/>
          </p:nvGrpSpPr>
          <p:grpSpPr bwMode="auto">
            <a:xfrm>
              <a:off x="-46" y="-4"/>
              <a:ext cx="576" cy="4426"/>
              <a:chOff x="-46" y="-4"/>
              <a:chExt cx="576" cy="4426"/>
            </a:xfrm>
          </p:grpSpPr>
          <p:sp>
            <p:nvSpPr>
              <p:cNvPr id="10" name="Text Box 26"/>
              <p:cNvSpPr txBox="1">
                <a:spLocks noChangeArrowheads="1"/>
              </p:cNvSpPr>
              <p:nvPr/>
            </p:nvSpPr>
            <p:spPr bwMode="auto">
              <a:xfrm>
                <a:off x="0" y="0"/>
                <a:ext cx="480" cy="432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36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2000" b="1" dirty="0">
                  <a:solidFill>
                    <a:srgbClr val="0000FF"/>
                  </a:solidFill>
                  <a:latin typeface="AvantGarde" pitchFamily="34" charset="0"/>
                </a:endParaRPr>
              </a:p>
              <a:p>
                <a:pPr algn="ctr" eaLnBrk="0" fontAlgn="base" hangingPunct="0">
                  <a:spcBef>
                    <a:spcPct val="20000"/>
                  </a:spcBef>
                  <a:spcAft>
                    <a:spcPct val="0"/>
                  </a:spcAft>
                  <a:buClr>
                    <a:srgbClr val="FF0000"/>
                  </a:buClr>
                  <a:defRPr/>
                </a:pPr>
                <a:endParaRPr lang="en-US" sz="900" b="1" dirty="0">
                  <a:solidFill>
                    <a:srgbClr val="FFFFFF"/>
                  </a:solidFill>
                  <a:latin typeface="Bookman" pitchFamily="18" charset="0"/>
                </a:endParaRPr>
              </a:p>
              <a:p>
                <a:pPr algn="ctr" eaLnBrk="0" fontAlgn="base" hangingPunct="0">
                  <a:spcBef>
                    <a:spcPct val="20000"/>
                  </a:spcBef>
                  <a:spcAft>
                    <a:spcPct val="0"/>
                  </a:spcAft>
                  <a:buClr>
                    <a:srgbClr val="FF0000"/>
                  </a:buClr>
                  <a:defRPr/>
                </a:pPr>
                <a:endParaRPr lang="en-US" sz="1000" b="1" i="1" dirty="0">
                  <a:solidFill>
                    <a:srgbClr val="FFFFFF"/>
                  </a:solidFill>
                  <a:latin typeface="Arial" charset="0"/>
                </a:endParaRPr>
              </a:p>
            </p:txBody>
          </p:sp>
          <p:pic>
            <p:nvPicPr>
              <p:cNvPr id="13325" name="Picture 23" descr="BLS Emblem 125th Simplified"/>
              <p:cNvPicPr>
                <a:picLocks noChangeAspect="1" noChangeArrowheads="1"/>
              </p:cNvPicPr>
              <p:nvPr/>
            </p:nvPicPr>
            <p:blipFill>
              <a:blip r:embed="rId9" cstate="print"/>
              <a:srcRect/>
              <a:stretch>
                <a:fillRect/>
              </a:stretch>
            </p:blipFill>
            <p:spPr bwMode="auto">
              <a:xfrm>
                <a:off x="-46" y="3616"/>
                <a:ext cx="576" cy="806"/>
              </a:xfrm>
              <a:prstGeom prst="rect">
                <a:avLst/>
              </a:prstGeom>
              <a:noFill/>
              <a:ln w="9525">
                <a:noFill/>
                <a:miter lim="800000"/>
                <a:headEnd/>
                <a:tailEnd/>
              </a:ln>
            </p:spPr>
          </p:pic>
        </p:grpSp>
        <p:sp>
          <p:nvSpPr>
            <p:cNvPr id="11" name="Line 15"/>
            <p:cNvSpPr>
              <a:spLocks noChangeShapeType="1"/>
            </p:cNvSpPr>
            <p:nvPr/>
          </p:nvSpPr>
          <p:spPr bwMode="auto">
            <a:xfrm flipV="1">
              <a:off x="0" y="960"/>
              <a:ext cx="5472" cy="0"/>
            </a:xfrm>
            <a:prstGeom prst="line">
              <a:avLst/>
            </a:prstGeom>
            <a:noFill/>
            <a:ln w="76200">
              <a:solidFill>
                <a:srgbClr val="CE1126"/>
              </a:solidFill>
              <a:round/>
              <a:headEnd/>
              <a:tailEnd/>
            </a:ln>
            <a:effectLst/>
          </p:spPr>
          <p:txBody>
            <a:bodyPr anchor="ctr"/>
            <a:lstStyle/>
            <a:p>
              <a:pPr algn="ctr" eaLnBrk="0" fontAlgn="base" hangingPunct="0">
                <a:spcBef>
                  <a:spcPct val="20000"/>
                </a:spcBef>
                <a:spcAft>
                  <a:spcPct val="0"/>
                </a:spcAft>
                <a:buClr>
                  <a:srgbClr val="FF0000"/>
                </a:buClr>
                <a:defRPr/>
              </a:pPr>
              <a:endParaRPr lang="en-US" sz="1400" dirty="0">
                <a:solidFill>
                  <a:srgbClr val="FFFFFF"/>
                </a:solidFill>
                <a:latin typeface="Arial" charset="0"/>
              </a:endParaRPr>
            </a:p>
          </p:txBody>
        </p:sp>
      </p:grpSp>
    </p:spTree>
    <p:extLst>
      <p:ext uri="{BB962C8B-B14F-4D97-AF65-F5344CB8AC3E}">
        <p14:creationId xmlns:p14="http://schemas.microsoft.com/office/powerpoint/2010/main" val="252849431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Lst>
  <p:hf hdr="0" ftr="0" dt="0"/>
  <p:txStyles>
    <p:titleStyle>
      <a:lvl1pPr algn="ctr" rtl="0" eaLnBrk="0" fontAlgn="base" hangingPunct="0">
        <a:spcBef>
          <a:spcPct val="0"/>
        </a:spcBef>
        <a:spcAft>
          <a:spcPct val="0"/>
        </a:spcAft>
        <a:defRPr sz="4400" b="1" kern="1200">
          <a:solidFill>
            <a:srgbClr val="192168"/>
          </a:solidFill>
          <a:latin typeface="Tahoma" pitchFamily="34" charset="0"/>
          <a:ea typeface="+mj-ea"/>
          <a:cs typeface="Tahoma"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eaLnBrk="0" fontAlgn="base" hangingPunct="0">
        <a:spcBef>
          <a:spcPct val="20000"/>
        </a:spcBef>
        <a:spcAft>
          <a:spcPct val="0"/>
        </a:spcAft>
        <a:buClr>
          <a:srgbClr val="CE1126"/>
        </a:buClr>
        <a:buSzPct val="125000"/>
        <a:buFont typeface="Arial" pitchFamily="34" charset="0"/>
        <a:buChar char="•"/>
        <a:defRPr sz="2000" kern="1200">
          <a:solidFill>
            <a:srgbClr val="192168"/>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192168"/>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084" r="9955"/>
          <a:stretch/>
        </p:blipFill>
        <p:spPr>
          <a:xfrm>
            <a:off x="0" y="1"/>
            <a:ext cx="9144000" cy="6858000"/>
          </a:xfrm>
          <a:prstGeom prst="rect">
            <a:avLst/>
          </a:prstGeom>
        </p:spPr>
      </p:pic>
      <p:sp>
        <p:nvSpPr>
          <p:cNvPr id="8" name="TextBox 7"/>
          <p:cNvSpPr txBox="1"/>
          <p:nvPr userDrawn="1"/>
        </p:nvSpPr>
        <p:spPr>
          <a:xfrm>
            <a:off x="457200" y="466344"/>
            <a:ext cx="8229600" cy="923330"/>
          </a:xfrm>
          <a:prstGeom prst="rect">
            <a:avLst/>
          </a:prstGeom>
          <a:noFill/>
        </p:spPr>
        <p:txBody>
          <a:bodyPr wrap="square" rtlCol="0">
            <a:spAutoFit/>
          </a:bodyPr>
          <a:lstStyle/>
          <a:p>
            <a:pPr algn="ctr"/>
            <a:r>
              <a:rPr lang="en-US" sz="5400" b="1" dirty="0" smtClean="0">
                <a:solidFill>
                  <a:prstClr val="white"/>
                </a:solidFill>
              </a:rPr>
              <a:t>Contact Information</a:t>
            </a:r>
            <a:endParaRPr lang="en-US" sz="5400" b="1" dirty="0">
              <a:solidFill>
                <a:prstClr val="white"/>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1"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spc="45" smtClean="0">
                <a:solidFill>
                  <a:prstClr val="white"/>
                </a:solidFill>
                <a:latin typeface="Century Gothic" panose="020B0502020202020204" pitchFamily="34" charset="0"/>
              </a:rPr>
              <a:pPr>
                <a:defRPr/>
              </a:pPr>
              <a:t>‹#›</a:t>
            </a:fld>
            <a:r>
              <a:rPr lang="en-US" sz="1600" spc="45" dirty="0" smtClean="0">
                <a:solidFill>
                  <a:prstClr val="white"/>
                </a:solidFill>
                <a:latin typeface="Century Gothic" panose="020B0502020202020204" pitchFamily="34" charset="0"/>
              </a:rPr>
              <a:t> </a:t>
            </a:r>
            <a:r>
              <a:rPr lang="en-US" sz="1500" cap="small" spc="30" dirty="0" smtClean="0">
                <a:solidFill>
                  <a:prstClr val="white"/>
                </a:solidFill>
                <a:latin typeface="Century Gothic" panose="020B0502020202020204" pitchFamily="34" charset="0"/>
              </a:rPr>
              <a:t>—</a:t>
            </a:r>
            <a:r>
              <a:rPr lang="en-US" sz="1600" spc="45" dirty="0" smtClean="0">
                <a:solidFill>
                  <a:prstClr val="white"/>
                </a:solidFill>
                <a:latin typeface="Century Gothic" panose="020B0502020202020204" pitchFamily="34" charset="0"/>
              </a:rPr>
              <a:t> </a:t>
            </a:r>
            <a:r>
              <a:rPr lang="en-US" sz="1500" cap="small" spc="30" dirty="0" smtClean="0">
                <a:solidFill>
                  <a:prstClr val="white"/>
                </a:solidFill>
                <a:latin typeface="Century Gothic" panose="020B0502020202020204" pitchFamily="34" charset="0"/>
              </a:rPr>
              <a:t>U.S. Bureau of Labor Statistics</a:t>
            </a:r>
            <a:r>
              <a:rPr lang="en-US" sz="1050" spc="45" dirty="0" smtClean="0">
                <a:solidFill>
                  <a:prstClr val="white"/>
                </a:solidFill>
                <a:latin typeface="Century Gothic" panose="020B0502020202020204" pitchFamily="34" charset="0"/>
              </a:rPr>
              <a:t> • </a:t>
            </a:r>
            <a:r>
              <a:rPr lang="en-US" sz="1050" b="1" spc="45" dirty="0" smtClean="0">
                <a:solidFill>
                  <a:prstClr val="white"/>
                </a:solidFill>
                <a:latin typeface="Century Gothic" panose="020B0502020202020204" pitchFamily="34" charset="0"/>
              </a:rPr>
              <a:t>bls.gov</a:t>
            </a:r>
          </a:p>
        </p:txBody>
      </p:sp>
    </p:spTree>
    <p:extLst>
      <p:ext uri="{BB962C8B-B14F-4D97-AF65-F5344CB8AC3E}">
        <p14:creationId xmlns:p14="http://schemas.microsoft.com/office/powerpoint/2010/main" val="574037103"/>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
          <p15:clr>
            <a:srgbClr val="F26B43"/>
          </p15:clr>
        </p15:guide>
        <p15:guide id="2" pos="5472">
          <p15:clr>
            <a:srgbClr val="F26B43"/>
          </p15:clr>
        </p15:guide>
        <p15:guide id="3" orient="horz" pos="288">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733" r="4623"/>
          <a:stretch/>
        </p:blipFill>
        <p:spPr>
          <a:xfrm>
            <a:off x="-175491" y="0"/>
            <a:ext cx="9319491" cy="6858000"/>
          </a:xfrm>
          <a:prstGeom prst="rect">
            <a:avLst/>
          </a:prstGeom>
        </p:spPr>
      </p:pic>
      <p:sp>
        <p:nvSpPr>
          <p:cNvPr id="2" name="Title Placeholder 1"/>
          <p:cNvSpPr>
            <a:spLocks noGrp="1"/>
          </p:cNvSpPr>
          <p:nvPr>
            <p:ph type="title"/>
          </p:nvPr>
        </p:nvSpPr>
        <p:spPr>
          <a:xfrm>
            <a:off x="457200" y="457199"/>
            <a:ext cx="8229600" cy="1368425"/>
          </a:xfrm>
          <a:prstGeom prst="rect">
            <a:avLst/>
          </a:prstGeom>
        </p:spPr>
        <p:txBody>
          <a:bodyPr vert="horz" lIns="91440" tIns="45720" rIns="91440" bIns="45720" rtlCol="0" anchor="t">
            <a:normAutofit/>
          </a:bodyPr>
          <a:lstStyle/>
          <a:p>
            <a:r>
              <a:rPr lang="en-US" dirty="0" smtClean="0"/>
              <a:t>Click to edit title</a:t>
            </a:r>
            <a:endParaRPr lang="en-US" dirty="0"/>
          </a:p>
        </p:txBody>
      </p:sp>
      <p:sp>
        <p:nvSpPr>
          <p:cNvPr id="3" name="Text Placeholder 2"/>
          <p:cNvSpPr>
            <a:spLocks noGrp="1"/>
          </p:cNvSpPr>
          <p:nvPr>
            <p:ph type="body" idx="1"/>
          </p:nvPr>
        </p:nvSpPr>
        <p:spPr>
          <a:xfrm>
            <a:off x="457200" y="1825625"/>
            <a:ext cx="8229600" cy="1056120"/>
          </a:xfrm>
          <a:prstGeom prst="rect">
            <a:avLst/>
          </a:prstGeom>
        </p:spPr>
        <p:txBody>
          <a:bodyPr vert="horz" lIns="91440" tIns="45720" rIns="91440" bIns="45720" rtlCol="0">
            <a:normAutofit/>
          </a:bodyPr>
          <a:lstStyle/>
          <a:p>
            <a:pPr lvl="0"/>
            <a:r>
              <a:rPr lang="en-US" dirty="0" smtClean="0"/>
              <a:t>Click to add subtitle</a:t>
            </a: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0"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spc="45" smtClean="0">
                <a:solidFill>
                  <a:prstClr val="white"/>
                </a:solidFill>
                <a:latin typeface="Century Gothic" panose="020B0502020202020204" pitchFamily="34" charset="0"/>
              </a:rPr>
              <a:pPr>
                <a:defRPr/>
              </a:pPr>
              <a:t>‹#›</a:t>
            </a:fld>
            <a:r>
              <a:rPr lang="en-US" sz="1600" spc="45" dirty="0" smtClean="0">
                <a:solidFill>
                  <a:prstClr val="white"/>
                </a:solidFill>
                <a:latin typeface="Century Gothic" panose="020B0502020202020204" pitchFamily="34" charset="0"/>
              </a:rPr>
              <a:t> </a:t>
            </a:r>
            <a:r>
              <a:rPr lang="en-US" sz="1500" cap="small" spc="30" dirty="0" smtClean="0">
                <a:solidFill>
                  <a:prstClr val="white"/>
                </a:solidFill>
                <a:latin typeface="Century Gothic" panose="020B0502020202020204" pitchFamily="34" charset="0"/>
              </a:rPr>
              <a:t>—</a:t>
            </a:r>
            <a:r>
              <a:rPr lang="en-US" sz="1600" spc="45" dirty="0" smtClean="0">
                <a:solidFill>
                  <a:prstClr val="white"/>
                </a:solidFill>
                <a:latin typeface="Century Gothic" panose="020B0502020202020204" pitchFamily="34" charset="0"/>
              </a:rPr>
              <a:t> </a:t>
            </a:r>
            <a:r>
              <a:rPr lang="en-US" sz="1500" cap="small" spc="30" dirty="0" smtClean="0">
                <a:solidFill>
                  <a:prstClr val="white"/>
                </a:solidFill>
                <a:latin typeface="Century Gothic" panose="020B0502020202020204" pitchFamily="34" charset="0"/>
              </a:rPr>
              <a:t>U.S. Bureau of Labor Statistics</a:t>
            </a:r>
            <a:r>
              <a:rPr lang="en-US" sz="1050" spc="45" dirty="0" smtClean="0">
                <a:solidFill>
                  <a:prstClr val="white"/>
                </a:solidFill>
                <a:latin typeface="Century Gothic" panose="020B0502020202020204" pitchFamily="34" charset="0"/>
              </a:rPr>
              <a:t> • </a:t>
            </a:r>
            <a:r>
              <a:rPr lang="en-US" sz="1050" b="1" spc="45" dirty="0" smtClean="0">
                <a:solidFill>
                  <a:prstClr val="white"/>
                </a:solidFill>
                <a:latin typeface="Century Gothic" panose="020B0502020202020204" pitchFamily="34" charset="0"/>
              </a:rPr>
              <a:t>bls.gov</a:t>
            </a:r>
          </a:p>
        </p:txBody>
      </p:sp>
    </p:spTree>
    <p:extLst>
      <p:ext uri="{BB962C8B-B14F-4D97-AF65-F5344CB8AC3E}">
        <p14:creationId xmlns:p14="http://schemas.microsoft.com/office/powerpoint/2010/main" val="3999394758"/>
      </p:ext>
    </p:extLst>
  </p:cSld>
  <p:clrMap bg1="lt1" tx1="dk1" bg2="lt2" tx2="dk2" accent1="accent1" accent2="accent2" accent3="accent3" accent4="accent4" accent5="accent5" accent6="accent6" hlink="hlink" folHlink="folHlink"/>
  <p:sldLayoutIdLst>
    <p:sldLayoutId id="2147483728" r:id="rId1"/>
  </p:sldLayoutIdLst>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288">
          <p15:clr>
            <a:srgbClr val="F26B43"/>
          </p15:clr>
        </p15:guide>
        <p15:guide id="2" pos="5472">
          <p15:clr>
            <a:srgbClr val="F26B43"/>
          </p15:clr>
        </p15:guide>
        <p15:guide id="3" orient="horz" pos="288">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084" r="9955"/>
          <a:stretch/>
        </p:blipFill>
        <p:spPr>
          <a:xfrm>
            <a:off x="0" y="1"/>
            <a:ext cx="9144000" cy="6858000"/>
          </a:xfrm>
          <a:prstGeom prst="rect">
            <a:avLst/>
          </a:prstGeom>
        </p:spPr>
      </p:pic>
      <p:sp>
        <p:nvSpPr>
          <p:cNvPr id="8" name="TextBox 7"/>
          <p:cNvSpPr txBox="1"/>
          <p:nvPr userDrawn="1"/>
        </p:nvSpPr>
        <p:spPr>
          <a:xfrm>
            <a:off x="457200" y="466344"/>
            <a:ext cx="8229600" cy="923330"/>
          </a:xfrm>
          <a:prstGeom prst="rect">
            <a:avLst/>
          </a:prstGeom>
          <a:noFill/>
        </p:spPr>
        <p:txBody>
          <a:bodyPr wrap="square" rtlCol="0">
            <a:spAutoFit/>
          </a:bodyPr>
          <a:lstStyle/>
          <a:p>
            <a:pPr algn="ctr"/>
            <a:r>
              <a:rPr lang="en-US" sz="5400" b="1" dirty="0" smtClean="0">
                <a:solidFill>
                  <a:prstClr val="white"/>
                </a:solidFill>
              </a:rPr>
              <a:t>Contact Information</a:t>
            </a:r>
            <a:endParaRPr lang="en-US" sz="5400" b="1" dirty="0">
              <a:solidFill>
                <a:prstClr val="white"/>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1"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spc="45" smtClean="0">
                <a:solidFill>
                  <a:prstClr val="white"/>
                </a:solidFill>
                <a:latin typeface="Century Gothic" panose="020B0502020202020204" pitchFamily="34" charset="0"/>
              </a:rPr>
              <a:pPr>
                <a:defRPr/>
              </a:pPr>
              <a:t>‹#›</a:t>
            </a:fld>
            <a:r>
              <a:rPr lang="en-US" sz="1600" spc="45" dirty="0" smtClean="0">
                <a:solidFill>
                  <a:prstClr val="white"/>
                </a:solidFill>
                <a:latin typeface="Century Gothic" panose="020B0502020202020204" pitchFamily="34" charset="0"/>
              </a:rPr>
              <a:t> </a:t>
            </a:r>
            <a:r>
              <a:rPr lang="en-US" sz="1500" cap="small" spc="30" dirty="0" smtClean="0">
                <a:solidFill>
                  <a:prstClr val="white"/>
                </a:solidFill>
                <a:latin typeface="Century Gothic" panose="020B0502020202020204" pitchFamily="34" charset="0"/>
              </a:rPr>
              <a:t>—</a:t>
            </a:r>
            <a:r>
              <a:rPr lang="en-US" sz="1600" spc="45" dirty="0" smtClean="0">
                <a:solidFill>
                  <a:prstClr val="white"/>
                </a:solidFill>
                <a:latin typeface="Century Gothic" panose="020B0502020202020204" pitchFamily="34" charset="0"/>
              </a:rPr>
              <a:t> </a:t>
            </a:r>
            <a:r>
              <a:rPr lang="en-US" sz="1500" cap="small" spc="30" dirty="0" smtClean="0">
                <a:solidFill>
                  <a:prstClr val="white"/>
                </a:solidFill>
                <a:latin typeface="Century Gothic" panose="020B0502020202020204" pitchFamily="34" charset="0"/>
              </a:rPr>
              <a:t>U.S. Bureau of Labor Statistics</a:t>
            </a:r>
            <a:r>
              <a:rPr lang="en-US" sz="1050" spc="45" dirty="0" smtClean="0">
                <a:solidFill>
                  <a:prstClr val="white"/>
                </a:solidFill>
                <a:latin typeface="Century Gothic" panose="020B0502020202020204" pitchFamily="34" charset="0"/>
              </a:rPr>
              <a:t> • </a:t>
            </a:r>
            <a:r>
              <a:rPr lang="en-US" sz="1050" b="1" spc="45" dirty="0" smtClean="0">
                <a:solidFill>
                  <a:prstClr val="white"/>
                </a:solidFill>
                <a:latin typeface="Century Gothic" panose="020B0502020202020204" pitchFamily="34" charset="0"/>
              </a:rPr>
              <a:t>bls.gov</a:t>
            </a:r>
          </a:p>
        </p:txBody>
      </p:sp>
    </p:spTree>
    <p:extLst>
      <p:ext uri="{BB962C8B-B14F-4D97-AF65-F5344CB8AC3E}">
        <p14:creationId xmlns:p14="http://schemas.microsoft.com/office/powerpoint/2010/main" val="3461644120"/>
      </p:ext>
    </p:extLst>
  </p:cSld>
  <p:clrMap bg1="lt1" tx1="dk1" bg2="lt2" tx2="dk2" accent1="accent1" accent2="accent2" accent3="accent3" accent4="accent4" accent5="accent5" accent6="accent6" hlink="hlink" folHlink="folHlink"/>
  <p:sldLayoutIdLst>
    <p:sldLayoutId id="2147483730" r:id="rId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
          <p15:clr>
            <a:srgbClr val="F26B43"/>
          </p15:clr>
        </p15:guide>
        <p15:guide id="2" pos="5472">
          <p15:clr>
            <a:srgbClr val="F26B43"/>
          </p15:clr>
        </p15:guide>
        <p15:guide id="3" orient="horz" pos="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13.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14.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6.e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15.e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8.e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image" Target="../media/image17.e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0.e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19.emf"/><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Toossi.Mitra@bls.gov" TargetMode="External"/><Relationship Id="rId2" Type="http://schemas.openxmlformats.org/officeDocument/2006/relationships/notesSlide" Target="../notesSlides/notesSlide33.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7774" y="650872"/>
            <a:ext cx="8229600" cy="1988632"/>
          </a:xfrm>
        </p:spPr>
        <p:txBody>
          <a:bodyPr>
            <a:normAutofit/>
          </a:bodyPr>
          <a:lstStyle/>
          <a:p>
            <a:r>
              <a:rPr lang="en-US" dirty="0" smtClean="0"/>
              <a:t>Labor Force </a:t>
            </a:r>
            <a:r>
              <a:rPr lang="en-US" dirty="0"/>
              <a:t>Outlook</a:t>
            </a:r>
            <a:r>
              <a:rPr lang="en-US" dirty="0" smtClean="0"/>
              <a:t>:</a:t>
            </a:r>
            <a:br>
              <a:rPr lang="en-US" dirty="0" smtClean="0"/>
            </a:br>
            <a:r>
              <a:rPr lang="en-US" dirty="0" smtClean="0"/>
              <a:t>2014-24</a:t>
            </a:r>
            <a:endParaRPr lang="en-US" dirty="0"/>
          </a:p>
        </p:txBody>
      </p:sp>
      <p:sp>
        <p:nvSpPr>
          <p:cNvPr id="4" name="Subtitle 2"/>
          <p:cNvSpPr txBox="1">
            <a:spLocks/>
          </p:cNvSpPr>
          <p:nvPr/>
        </p:nvSpPr>
        <p:spPr>
          <a:xfrm>
            <a:off x="457200" y="3145535"/>
            <a:ext cx="8229600" cy="2569465"/>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ct val="0"/>
              </a:spcBef>
            </a:pPr>
            <a:r>
              <a:rPr lang="en-US" sz="4000" dirty="0">
                <a:solidFill>
                  <a:prstClr val="white"/>
                </a:solidFill>
              </a:rPr>
              <a:t>Mitra Toossi</a:t>
            </a:r>
          </a:p>
          <a:p>
            <a:pPr>
              <a:spcBef>
                <a:spcPct val="0"/>
              </a:spcBef>
            </a:pPr>
            <a:r>
              <a:rPr lang="en-US" b="0" dirty="0">
                <a:solidFill>
                  <a:prstClr val="white"/>
                </a:solidFill>
              </a:rPr>
              <a:t>Employment Projections Program</a:t>
            </a:r>
          </a:p>
          <a:p>
            <a:pPr>
              <a:spcBef>
                <a:spcPct val="0"/>
              </a:spcBef>
            </a:pPr>
            <a:r>
              <a:rPr lang="en-US" sz="2800" dirty="0" smtClean="0">
                <a:solidFill>
                  <a:prstClr val="white"/>
                </a:solidFill>
                <a:ea typeface="Tahoma" panose="020B0604030504040204" pitchFamily="34" charset="0"/>
              </a:rPr>
              <a:t>National Association of Governmental Labor Officials</a:t>
            </a:r>
          </a:p>
          <a:p>
            <a:pPr>
              <a:spcBef>
                <a:spcPct val="0"/>
              </a:spcBef>
            </a:pPr>
            <a:r>
              <a:rPr lang="en-US" b="0" dirty="0" smtClean="0">
                <a:solidFill>
                  <a:prstClr val="white"/>
                </a:solidFill>
              </a:rPr>
              <a:t>July 26, </a:t>
            </a:r>
            <a:r>
              <a:rPr lang="en-US" b="0" dirty="0">
                <a:solidFill>
                  <a:prstClr val="white"/>
                </a:solidFill>
              </a:rPr>
              <a:t>2016</a:t>
            </a:r>
          </a:p>
        </p:txBody>
      </p:sp>
    </p:spTree>
    <p:extLst>
      <p:ext uri="{BB962C8B-B14F-4D97-AF65-F5344CB8AC3E}">
        <p14:creationId xmlns:p14="http://schemas.microsoft.com/office/powerpoint/2010/main" val="101566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title"/>
          </p:nvPr>
        </p:nvSpPr>
        <p:spPr>
          <a:xfrm>
            <a:off x="801688" y="196850"/>
            <a:ext cx="7772400" cy="1189038"/>
          </a:xfrm>
        </p:spPr>
        <p:txBody>
          <a:bodyPr/>
          <a:lstStyle/>
          <a:p>
            <a:pPr algn="l"/>
            <a:r>
              <a:rPr lang="en-US" sz="3600" dirty="0" smtClean="0"/>
              <a:t>What is up with Labor Force Participation Rates?</a:t>
            </a:r>
          </a:p>
        </p:txBody>
      </p:sp>
      <p:sp>
        <p:nvSpPr>
          <p:cNvPr id="7171" name="Rectangle 8"/>
          <p:cNvSpPr>
            <a:spLocks noGrp="1" noChangeArrowheads="1"/>
          </p:cNvSpPr>
          <p:nvPr>
            <p:ph idx="1"/>
          </p:nvPr>
        </p:nvSpPr>
        <p:spPr>
          <a:xfrm>
            <a:off x="914400" y="1722438"/>
            <a:ext cx="7772400" cy="4525962"/>
          </a:xfrm>
        </p:spPr>
        <p:txBody>
          <a:bodyPr/>
          <a:lstStyle/>
          <a:p>
            <a:pPr>
              <a:spcBef>
                <a:spcPts val="500"/>
              </a:spcBef>
            </a:pPr>
            <a:r>
              <a:rPr lang="en-US" sz="2400" dirty="0" smtClean="0"/>
              <a:t>Overall LFPR has been declining since 2000. </a:t>
            </a:r>
          </a:p>
          <a:p>
            <a:pPr>
              <a:spcBef>
                <a:spcPts val="500"/>
              </a:spcBef>
            </a:pPr>
            <a:r>
              <a:rPr lang="en-US" sz="2400" dirty="0" smtClean="0"/>
              <a:t>LFPR has been declining for men from 1940s. </a:t>
            </a:r>
          </a:p>
          <a:p>
            <a:pPr>
              <a:spcBef>
                <a:spcPts val="500"/>
              </a:spcBef>
            </a:pPr>
            <a:r>
              <a:rPr lang="en-US" sz="2400" dirty="0" smtClean="0"/>
              <a:t>LFPR of women peaked in 1999 &amp; declining.</a:t>
            </a:r>
          </a:p>
          <a:p>
            <a:pPr>
              <a:spcBef>
                <a:spcPts val="500"/>
              </a:spcBef>
            </a:pPr>
            <a:r>
              <a:rPr lang="en-US" sz="2400" dirty="0" smtClean="0"/>
              <a:t>LFPR has been declining for youth since 1990.</a:t>
            </a:r>
          </a:p>
          <a:p>
            <a:pPr>
              <a:spcBef>
                <a:spcPts val="500"/>
              </a:spcBef>
            </a:pPr>
            <a:r>
              <a:rPr lang="en-US" sz="2400" dirty="0"/>
              <a:t>LFPR </a:t>
            </a:r>
            <a:r>
              <a:rPr lang="en-US" sz="2400" dirty="0" smtClean="0"/>
              <a:t>declining </a:t>
            </a:r>
            <a:r>
              <a:rPr lang="en-US" sz="2400" dirty="0"/>
              <a:t>for </a:t>
            </a:r>
            <a:r>
              <a:rPr lang="en-US" sz="2400" dirty="0" smtClean="0"/>
              <a:t>prime age groups.(1996).</a:t>
            </a:r>
          </a:p>
          <a:p>
            <a:pPr>
              <a:spcBef>
                <a:spcPts val="500"/>
              </a:spcBef>
            </a:pPr>
            <a:r>
              <a:rPr lang="en-US" sz="2400" dirty="0" smtClean="0"/>
              <a:t>LFPR increasing for 50+ age groups. (1996).</a:t>
            </a:r>
          </a:p>
          <a:p>
            <a:pPr>
              <a:spcBef>
                <a:spcPts val="500"/>
              </a:spcBef>
            </a:pPr>
            <a:r>
              <a:rPr lang="en-US" sz="2400" dirty="0" smtClean="0"/>
              <a:t>However, LFPR for 55+ is half of prime age group.</a:t>
            </a:r>
          </a:p>
          <a:p>
            <a:pPr>
              <a:spcBef>
                <a:spcPts val="500"/>
              </a:spcBef>
            </a:pPr>
            <a:r>
              <a:rPr lang="en-US" sz="2400" dirty="0" smtClean="0"/>
              <a:t>Declining participation rates for different race and ethnic groups, even Hispanics and Asians with highest participation rates</a:t>
            </a:r>
            <a:r>
              <a:rPr lang="en-US" sz="2600" dirty="0" smtClean="0"/>
              <a:t>.</a:t>
            </a:r>
          </a:p>
        </p:txBody>
      </p:sp>
    </p:spTree>
    <p:extLst>
      <p:ext uri="{BB962C8B-B14F-4D97-AF65-F5344CB8AC3E}">
        <p14:creationId xmlns:p14="http://schemas.microsoft.com/office/powerpoint/2010/main" val="18885411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990600" y="1234281"/>
            <a:ext cx="979755" cy="369332"/>
          </a:xfrm>
          <a:prstGeom prst="rect">
            <a:avLst/>
          </a:prstGeom>
          <a:noFill/>
          <a:ln w="9525">
            <a:noFill/>
            <a:miter lim="800000"/>
            <a:headEnd/>
            <a:tailEnd/>
          </a:ln>
        </p:spPr>
        <p:txBody>
          <a:bodyPr wrap="none">
            <a:spAutoFit/>
          </a:bodyPr>
          <a:lstStyle/>
          <a:p>
            <a:pPr algn="l" eaLnBrk="1" hangingPunct="1">
              <a:spcBef>
                <a:spcPct val="0"/>
              </a:spcBef>
              <a:buClrTx/>
            </a:pPr>
            <a:r>
              <a:rPr lang="en-US" sz="1800" dirty="0">
                <a:solidFill>
                  <a:srgbClr val="002060"/>
                </a:solidFill>
                <a:latin typeface="Arial" charset="0"/>
              </a:rPr>
              <a:t>Percent</a:t>
            </a:r>
          </a:p>
        </p:txBody>
      </p:sp>
      <p:graphicFrame>
        <p:nvGraphicFramePr>
          <p:cNvPr id="2" name="Object 2"/>
          <p:cNvGraphicFramePr>
            <a:graphicFrameLocks noChangeAspect="1"/>
          </p:cNvGraphicFramePr>
          <p:nvPr>
            <p:extLst/>
          </p:nvPr>
        </p:nvGraphicFramePr>
        <p:xfrm>
          <a:off x="965200" y="1422400"/>
          <a:ext cx="7981950" cy="4302125"/>
        </p:xfrm>
        <a:graphic>
          <a:graphicData uri="http://schemas.openxmlformats.org/drawingml/2006/chart">
            <c:chart xmlns:c="http://schemas.openxmlformats.org/drawingml/2006/chart" xmlns:r="http://schemas.openxmlformats.org/officeDocument/2006/relationships" r:id="rId3"/>
          </a:graphicData>
        </a:graphic>
      </p:graphicFrame>
      <p:sp>
        <p:nvSpPr>
          <p:cNvPr id="15364" name="Text Box 8"/>
          <p:cNvSpPr txBox="1">
            <a:spLocks noChangeArrowheads="1"/>
          </p:cNvSpPr>
          <p:nvPr/>
        </p:nvSpPr>
        <p:spPr bwMode="auto">
          <a:xfrm>
            <a:off x="836613" y="6045200"/>
            <a:ext cx="8002587" cy="812800"/>
          </a:xfrm>
          <a:prstGeom prst="rect">
            <a:avLst/>
          </a:prstGeom>
          <a:noFill/>
          <a:ln w="9525">
            <a:noFill/>
            <a:miter lim="800000"/>
            <a:headEnd/>
            <a:tailEnd/>
          </a:ln>
        </p:spPr>
        <p:txBody>
          <a:bodyPr/>
          <a:lstStyle/>
          <a:p>
            <a:pPr algn="l" eaLnBrk="1" hangingPunct="1">
              <a:spcBef>
                <a:spcPct val="0"/>
              </a:spcBef>
              <a:buClrTx/>
            </a:pPr>
            <a:r>
              <a:rPr lang="en-US" sz="1200" dirty="0">
                <a:solidFill>
                  <a:srgbClr val="002060"/>
                </a:solidFill>
                <a:latin typeface="Arial" charset="0"/>
              </a:rPr>
              <a:t>Source: Bureau of Labor </a:t>
            </a:r>
            <a:r>
              <a:rPr lang="en-US" sz="1200" dirty="0" smtClean="0">
                <a:solidFill>
                  <a:srgbClr val="002060"/>
                </a:solidFill>
                <a:latin typeface="Arial" charset="0"/>
              </a:rPr>
              <a:t>Statistics, Current Population Survey.</a:t>
            </a:r>
            <a:endParaRPr lang="en-US" sz="1200" dirty="0">
              <a:solidFill>
                <a:srgbClr val="002060"/>
              </a:solidFill>
              <a:latin typeface="Arial" charset="0"/>
            </a:endParaRPr>
          </a:p>
        </p:txBody>
      </p:sp>
      <p:sp>
        <p:nvSpPr>
          <p:cNvPr id="15365" name="Text Box 3"/>
          <p:cNvSpPr txBox="1">
            <a:spLocks noChangeArrowheads="1"/>
          </p:cNvSpPr>
          <p:nvPr/>
        </p:nvSpPr>
        <p:spPr bwMode="auto">
          <a:xfrm>
            <a:off x="965200" y="111522"/>
            <a:ext cx="8001000" cy="685800"/>
          </a:xfrm>
          <a:prstGeom prst="rect">
            <a:avLst/>
          </a:prstGeom>
          <a:noFill/>
          <a:ln w="9525">
            <a:noFill/>
            <a:miter lim="800000"/>
            <a:headEnd/>
            <a:tailEnd/>
          </a:ln>
        </p:spPr>
        <p:txBody>
          <a:bodyPr/>
          <a:lstStyle/>
          <a:p>
            <a:pPr algn="l" eaLnBrk="1" hangingPunct="1">
              <a:spcBef>
                <a:spcPct val="0"/>
              </a:spcBef>
              <a:buClrTx/>
            </a:pPr>
            <a:r>
              <a:rPr lang="en-US" sz="3200" b="1" dirty="0">
                <a:solidFill>
                  <a:srgbClr val="002060"/>
                </a:solidFill>
                <a:latin typeface="Calibri" panose="020F0502020204030204" pitchFamily="34" charset="0"/>
                <a:cs typeface="Calibri" panose="020F0502020204030204" pitchFamily="34" charset="0"/>
              </a:rPr>
              <a:t>Labor </a:t>
            </a:r>
            <a:r>
              <a:rPr lang="en-US" sz="3200" b="1" dirty="0" smtClean="0">
                <a:solidFill>
                  <a:srgbClr val="002060"/>
                </a:solidFill>
                <a:latin typeface="Calibri" panose="020F0502020204030204" pitchFamily="34" charset="0"/>
                <a:cs typeface="Calibri" panose="020F0502020204030204" pitchFamily="34" charset="0"/>
              </a:rPr>
              <a:t>Force Participation Rate, 1948-2016</a:t>
            </a:r>
          </a:p>
          <a:p>
            <a:pPr algn="l" eaLnBrk="1" hangingPunct="1">
              <a:spcBef>
                <a:spcPct val="0"/>
              </a:spcBef>
              <a:buClrTx/>
            </a:pPr>
            <a:endParaRPr lang="en-US" sz="3200" b="1" dirty="0">
              <a:solidFill>
                <a:srgbClr val="002060"/>
              </a:solidFill>
              <a:latin typeface="+mn-lt"/>
            </a:endParaRPr>
          </a:p>
        </p:txBody>
      </p:sp>
      <p:sp>
        <p:nvSpPr>
          <p:cNvPr id="15368" name="Text Box 8"/>
          <p:cNvSpPr txBox="1">
            <a:spLocks noChangeArrowheads="1"/>
          </p:cNvSpPr>
          <p:nvPr/>
        </p:nvSpPr>
        <p:spPr bwMode="auto">
          <a:xfrm>
            <a:off x="2514600" y="3389243"/>
            <a:ext cx="1600200" cy="522287"/>
          </a:xfrm>
          <a:prstGeom prst="rect">
            <a:avLst/>
          </a:prstGeom>
          <a:noFill/>
          <a:ln w="9525">
            <a:noFill/>
            <a:miter lim="800000"/>
            <a:headEnd/>
            <a:tailEnd/>
          </a:ln>
        </p:spPr>
        <p:txBody>
          <a:bodyPr>
            <a:spAutoFit/>
          </a:bodyPr>
          <a:lstStyle/>
          <a:p>
            <a:pPr eaLnBrk="1" hangingPunct="1">
              <a:spcBef>
                <a:spcPct val="0"/>
              </a:spcBef>
              <a:buClrTx/>
            </a:pPr>
            <a:r>
              <a:rPr lang="en-US" dirty="0">
                <a:solidFill>
                  <a:srgbClr val="000000"/>
                </a:solidFill>
                <a:latin typeface="Arial" charset="0"/>
              </a:rPr>
              <a:t>Total, </a:t>
            </a:r>
            <a:r>
              <a:rPr lang="en-US" dirty="0" smtClean="0">
                <a:solidFill>
                  <a:srgbClr val="000000"/>
                </a:solidFill>
                <a:latin typeface="Arial" charset="0"/>
              </a:rPr>
              <a:t>16 </a:t>
            </a:r>
            <a:r>
              <a:rPr lang="en-US" dirty="0">
                <a:solidFill>
                  <a:srgbClr val="000000"/>
                </a:solidFill>
                <a:latin typeface="Arial" charset="0"/>
              </a:rPr>
              <a:t>years and over</a:t>
            </a:r>
          </a:p>
        </p:txBody>
      </p:sp>
    </p:spTree>
    <p:extLst>
      <p:ext uri="{BB962C8B-B14F-4D97-AF65-F5344CB8AC3E}">
        <p14:creationId xmlns:p14="http://schemas.microsoft.com/office/powerpoint/2010/main" val="3976251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916858" y="1191188"/>
            <a:ext cx="642937" cy="274638"/>
          </a:xfrm>
          <a:prstGeom prst="rect">
            <a:avLst/>
          </a:prstGeom>
          <a:noFill/>
          <a:ln w="9525">
            <a:noFill/>
            <a:miter lim="800000"/>
            <a:headEnd/>
            <a:tailEnd/>
          </a:ln>
        </p:spPr>
        <p:txBody>
          <a:bodyPr wrap="none">
            <a:spAutoFit/>
          </a:bodyPr>
          <a:lstStyle/>
          <a:p>
            <a:pPr algn="l" eaLnBrk="1" hangingPunct="1">
              <a:spcBef>
                <a:spcPct val="0"/>
              </a:spcBef>
              <a:buClrTx/>
            </a:pPr>
            <a:r>
              <a:rPr lang="en-US" sz="1200" dirty="0">
                <a:solidFill>
                  <a:srgbClr val="002060"/>
                </a:solidFill>
                <a:latin typeface="Arial" charset="0"/>
              </a:rPr>
              <a:t>Percent</a:t>
            </a:r>
          </a:p>
        </p:txBody>
      </p:sp>
      <p:graphicFrame>
        <p:nvGraphicFramePr>
          <p:cNvPr id="15362" name="Object 2"/>
          <p:cNvGraphicFramePr>
            <a:graphicFrameLocks noChangeAspect="1"/>
          </p:cNvGraphicFramePr>
          <p:nvPr>
            <p:extLst/>
          </p:nvPr>
        </p:nvGraphicFramePr>
        <p:xfrm>
          <a:off x="914400" y="1371600"/>
          <a:ext cx="8083550" cy="4403725"/>
        </p:xfrm>
        <a:graphic>
          <a:graphicData uri="http://schemas.openxmlformats.org/presentationml/2006/ole">
            <mc:AlternateContent xmlns:mc="http://schemas.openxmlformats.org/markup-compatibility/2006">
              <mc:Choice xmlns:v="urn:schemas-microsoft-com:vml" Requires="v">
                <p:oleObj spid="_x0000_s25628" name="Chart" r:id="rId4" imgW="8134243" imgH="4419630" progId="MSGraph.Chart.8">
                  <p:embed followColorScheme="full"/>
                </p:oleObj>
              </mc:Choice>
              <mc:Fallback>
                <p:oleObj name="Chart" r:id="rId4" imgW="8134243" imgH="4419630" progId="MSGraph.Chart.8">
                  <p:embed followColorScheme="full"/>
                  <p:pic>
                    <p:nvPicPr>
                      <p:cNvPr id="0" name=""/>
                      <p:cNvPicPr>
                        <a:picLocks noChangeAspect="1" noChangeArrowheads="1"/>
                      </p:cNvPicPr>
                      <p:nvPr/>
                    </p:nvPicPr>
                    <p:blipFill>
                      <a:blip r:embed="rId5"/>
                      <a:srcRect/>
                      <a:stretch>
                        <a:fillRect/>
                      </a:stretch>
                    </p:blipFill>
                    <p:spPr bwMode="auto">
                      <a:xfrm>
                        <a:off x="914400" y="1371600"/>
                        <a:ext cx="8083550" cy="440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4" name="Text Box 8"/>
          <p:cNvSpPr txBox="1">
            <a:spLocks noChangeArrowheads="1"/>
          </p:cNvSpPr>
          <p:nvPr/>
        </p:nvSpPr>
        <p:spPr bwMode="auto">
          <a:xfrm>
            <a:off x="843116" y="5972943"/>
            <a:ext cx="8001000" cy="661889"/>
          </a:xfrm>
          <a:prstGeom prst="rect">
            <a:avLst/>
          </a:prstGeom>
          <a:noFill/>
          <a:ln w="9525">
            <a:noFill/>
            <a:miter lim="800000"/>
            <a:headEnd/>
            <a:tailEnd/>
          </a:ln>
        </p:spPr>
        <p:txBody>
          <a:bodyPr/>
          <a:lstStyle/>
          <a:p>
            <a:pPr algn="l" eaLnBrk="1" hangingPunct="1">
              <a:spcBef>
                <a:spcPct val="0"/>
              </a:spcBef>
              <a:buClrTx/>
            </a:pPr>
            <a:endParaRPr lang="en-US" sz="1200" dirty="0">
              <a:solidFill>
                <a:srgbClr val="002060"/>
              </a:solidFill>
              <a:latin typeface="Arial" charset="0"/>
            </a:endParaRPr>
          </a:p>
          <a:p>
            <a:pPr algn="l" eaLnBrk="1" hangingPunct="1">
              <a:spcBef>
                <a:spcPct val="0"/>
              </a:spcBef>
              <a:buClrTx/>
            </a:pPr>
            <a:r>
              <a:rPr lang="en-US" sz="1200" dirty="0">
                <a:solidFill>
                  <a:srgbClr val="002060"/>
                </a:solidFill>
                <a:latin typeface="Arial" charset="0"/>
              </a:rPr>
              <a:t>Source: Bureau of Labor Statistics, Current Population Survey</a:t>
            </a:r>
          </a:p>
        </p:txBody>
      </p:sp>
      <p:sp>
        <p:nvSpPr>
          <p:cNvPr id="15365" name="Text Box 3"/>
          <p:cNvSpPr txBox="1">
            <a:spLocks noChangeArrowheads="1"/>
          </p:cNvSpPr>
          <p:nvPr/>
        </p:nvSpPr>
        <p:spPr bwMode="auto">
          <a:xfrm>
            <a:off x="838200" y="306289"/>
            <a:ext cx="8001000" cy="685800"/>
          </a:xfrm>
          <a:prstGeom prst="rect">
            <a:avLst/>
          </a:prstGeom>
          <a:noFill/>
          <a:ln w="9525">
            <a:noFill/>
            <a:miter lim="800000"/>
            <a:headEnd/>
            <a:tailEnd/>
          </a:ln>
        </p:spPr>
        <p:txBody>
          <a:bodyPr/>
          <a:lstStyle/>
          <a:p>
            <a:pPr algn="l" eaLnBrk="1" hangingPunct="1">
              <a:spcBef>
                <a:spcPct val="0"/>
              </a:spcBef>
              <a:buClrTx/>
            </a:pPr>
            <a:r>
              <a:rPr lang="en-US" sz="2800" b="1" dirty="0">
                <a:solidFill>
                  <a:srgbClr val="002060"/>
                </a:solidFill>
                <a:latin typeface="Calibri" panose="020F0502020204030204" pitchFamily="34" charset="0"/>
                <a:cs typeface="Calibri" panose="020F0502020204030204" pitchFamily="34" charset="0"/>
              </a:rPr>
              <a:t>Labor </a:t>
            </a:r>
            <a:r>
              <a:rPr lang="en-US" sz="2800" b="1" dirty="0" smtClean="0">
                <a:solidFill>
                  <a:srgbClr val="002060"/>
                </a:solidFill>
                <a:latin typeface="Calibri" panose="020F0502020204030204" pitchFamily="34" charset="0"/>
                <a:cs typeface="Calibri" panose="020F0502020204030204" pitchFamily="34" charset="0"/>
              </a:rPr>
              <a:t>Force Participation Rates by Age and Sex, 1948-2016</a:t>
            </a:r>
            <a:endParaRPr lang="en-US" sz="2800" b="1" dirty="0">
              <a:solidFill>
                <a:srgbClr val="002060"/>
              </a:solidFill>
              <a:latin typeface="Calibri" panose="020F0502020204030204" pitchFamily="34" charset="0"/>
              <a:cs typeface="Calibri" panose="020F0502020204030204" pitchFamily="34" charset="0"/>
            </a:endParaRPr>
          </a:p>
        </p:txBody>
      </p:sp>
      <p:sp>
        <p:nvSpPr>
          <p:cNvPr id="15366" name="Text Box 7"/>
          <p:cNvSpPr txBox="1">
            <a:spLocks noChangeArrowheads="1"/>
          </p:cNvSpPr>
          <p:nvPr/>
        </p:nvSpPr>
        <p:spPr bwMode="auto">
          <a:xfrm>
            <a:off x="7239000" y="3124200"/>
            <a:ext cx="1336675" cy="307975"/>
          </a:xfrm>
          <a:prstGeom prst="rect">
            <a:avLst/>
          </a:prstGeom>
          <a:noFill/>
          <a:ln w="9525">
            <a:noFill/>
            <a:miter lim="800000"/>
            <a:headEnd/>
            <a:tailEnd/>
          </a:ln>
        </p:spPr>
        <p:txBody>
          <a:bodyPr>
            <a:spAutoFit/>
          </a:bodyPr>
          <a:lstStyle/>
          <a:p>
            <a:pPr eaLnBrk="1" hangingPunct="1">
              <a:spcBef>
                <a:spcPct val="0"/>
              </a:spcBef>
              <a:buClrTx/>
            </a:pPr>
            <a:r>
              <a:rPr lang="en-US" dirty="0">
                <a:solidFill>
                  <a:srgbClr val="FF0000"/>
                </a:solidFill>
                <a:latin typeface="Arial" charset="0"/>
              </a:rPr>
              <a:t>Adult women</a:t>
            </a:r>
          </a:p>
        </p:txBody>
      </p:sp>
      <p:sp>
        <p:nvSpPr>
          <p:cNvPr id="15367" name="Text Box 8"/>
          <p:cNvSpPr txBox="1">
            <a:spLocks noChangeArrowheads="1"/>
          </p:cNvSpPr>
          <p:nvPr/>
        </p:nvSpPr>
        <p:spPr bwMode="auto">
          <a:xfrm>
            <a:off x="6096000" y="2057400"/>
            <a:ext cx="1676400" cy="307777"/>
          </a:xfrm>
          <a:prstGeom prst="rect">
            <a:avLst/>
          </a:prstGeom>
          <a:noFill/>
          <a:ln w="9525">
            <a:noFill/>
            <a:miter lim="800000"/>
            <a:headEnd/>
            <a:tailEnd/>
          </a:ln>
        </p:spPr>
        <p:txBody>
          <a:bodyPr wrap="square">
            <a:spAutoFit/>
          </a:bodyPr>
          <a:lstStyle/>
          <a:p>
            <a:pPr eaLnBrk="1" hangingPunct="1">
              <a:spcBef>
                <a:spcPct val="0"/>
              </a:spcBef>
              <a:buClrTx/>
            </a:pPr>
            <a:r>
              <a:rPr lang="en-US" dirty="0">
                <a:solidFill>
                  <a:srgbClr val="000066"/>
                </a:solidFill>
                <a:latin typeface="Arial" charset="0"/>
              </a:rPr>
              <a:t>Adult </a:t>
            </a:r>
            <a:r>
              <a:rPr lang="en-US" dirty="0" smtClean="0">
                <a:solidFill>
                  <a:srgbClr val="000066"/>
                </a:solidFill>
                <a:latin typeface="Arial" charset="0"/>
              </a:rPr>
              <a:t>men</a:t>
            </a:r>
            <a:endParaRPr lang="en-US" dirty="0">
              <a:solidFill>
                <a:srgbClr val="000066"/>
              </a:solidFill>
              <a:latin typeface="Arial" charset="0"/>
            </a:endParaRPr>
          </a:p>
        </p:txBody>
      </p:sp>
      <p:sp>
        <p:nvSpPr>
          <p:cNvPr id="9" name="Text Box 7"/>
          <p:cNvSpPr txBox="1">
            <a:spLocks noChangeArrowheads="1"/>
          </p:cNvSpPr>
          <p:nvPr/>
        </p:nvSpPr>
        <p:spPr bwMode="auto">
          <a:xfrm>
            <a:off x="6019800" y="4038600"/>
            <a:ext cx="1641475"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339933"/>
                </a:solidFill>
                <a:latin typeface="Arial" charset="0"/>
              </a:rPr>
              <a:t>Teenagers</a:t>
            </a:r>
            <a:endParaRPr lang="en-US" dirty="0">
              <a:solidFill>
                <a:srgbClr val="339933"/>
              </a:solidFill>
              <a:latin typeface="Arial" charset="0"/>
            </a:endParaRPr>
          </a:p>
        </p:txBody>
      </p:sp>
    </p:spTree>
    <p:extLst>
      <p:ext uri="{BB962C8B-B14F-4D97-AF65-F5344CB8AC3E}">
        <p14:creationId xmlns:p14="http://schemas.microsoft.com/office/powerpoint/2010/main" val="3739708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912813" y="1143000"/>
            <a:ext cx="642937" cy="274638"/>
          </a:xfrm>
          <a:prstGeom prst="rect">
            <a:avLst/>
          </a:prstGeom>
          <a:noFill/>
          <a:ln w="9525">
            <a:noFill/>
            <a:miter lim="800000"/>
            <a:headEnd/>
            <a:tailEnd/>
          </a:ln>
        </p:spPr>
        <p:txBody>
          <a:bodyPr wrap="none">
            <a:spAutoFit/>
          </a:bodyPr>
          <a:lstStyle/>
          <a:p>
            <a:pPr algn="l" eaLnBrk="1" hangingPunct="1">
              <a:spcBef>
                <a:spcPct val="0"/>
              </a:spcBef>
              <a:buClrTx/>
            </a:pPr>
            <a:r>
              <a:rPr lang="en-US" sz="1200" dirty="0">
                <a:solidFill>
                  <a:srgbClr val="002060"/>
                </a:solidFill>
                <a:latin typeface="Arial" charset="0"/>
              </a:rPr>
              <a:t>Percent</a:t>
            </a:r>
          </a:p>
        </p:txBody>
      </p:sp>
      <p:graphicFrame>
        <p:nvGraphicFramePr>
          <p:cNvPr id="15362" name="Object 2"/>
          <p:cNvGraphicFramePr>
            <a:graphicFrameLocks noChangeAspect="1"/>
          </p:cNvGraphicFramePr>
          <p:nvPr>
            <p:extLst/>
          </p:nvPr>
        </p:nvGraphicFramePr>
        <p:xfrm>
          <a:off x="911225" y="1371600"/>
          <a:ext cx="8091488" cy="4403725"/>
        </p:xfrm>
        <a:graphic>
          <a:graphicData uri="http://schemas.openxmlformats.org/presentationml/2006/ole">
            <mc:AlternateContent xmlns:mc="http://schemas.openxmlformats.org/markup-compatibility/2006">
              <mc:Choice xmlns:v="urn:schemas-microsoft-com:vml" Requires="v">
                <p:oleObj spid="_x0000_s26652" name="Chart" r:id="rId4" imgW="8124788" imgH="4419630" progId="MSGraph.Chart.8">
                  <p:embed followColorScheme="full"/>
                </p:oleObj>
              </mc:Choice>
              <mc:Fallback>
                <p:oleObj name="Chart" r:id="rId4" imgW="8124788" imgH="4419630" progId="MSGraph.Chart.8">
                  <p:embed followColorScheme="full"/>
                  <p:pic>
                    <p:nvPicPr>
                      <p:cNvPr id="0" name=""/>
                      <p:cNvPicPr>
                        <a:picLocks noChangeAspect="1" noChangeArrowheads="1"/>
                      </p:cNvPicPr>
                      <p:nvPr/>
                    </p:nvPicPr>
                    <p:blipFill>
                      <a:blip r:embed="rId5"/>
                      <a:srcRect/>
                      <a:stretch>
                        <a:fillRect/>
                      </a:stretch>
                    </p:blipFill>
                    <p:spPr bwMode="auto">
                      <a:xfrm>
                        <a:off x="911225" y="1371600"/>
                        <a:ext cx="8091488" cy="440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4" name="Text Box 8"/>
          <p:cNvSpPr txBox="1">
            <a:spLocks noChangeArrowheads="1"/>
          </p:cNvSpPr>
          <p:nvPr/>
        </p:nvSpPr>
        <p:spPr bwMode="auto">
          <a:xfrm>
            <a:off x="880858" y="6153348"/>
            <a:ext cx="8001000" cy="914400"/>
          </a:xfrm>
          <a:prstGeom prst="rect">
            <a:avLst/>
          </a:prstGeom>
          <a:noFill/>
          <a:ln w="9525">
            <a:noFill/>
            <a:miter lim="800000"/>
            <a:headEnd/>
            <a:tailEnd/>
          </a:ln>
        </p:spPr>
        <p:txBody>
          <a:bodyPr/>
          <a:lstStyle/>
          <a:p>
            <a:pPr algn="l" eaLnBrk="1" hangingPunct="1">
              <a:spcBef>
                <a:spcPct val="0"/>
              </a:spcBef>
              <a:buClrTx/>
            </a:pPr>
            <a:r>
              <a:rPr lang="en-US" sz="1200" dirty="0" smtClean="0">
                <a:solidFill>
                  <a:srgbClr val="002060"/>
                </a:solidFill>
                <a:latin typeface="Arial" charset="0"/>
              </a:rPr>
              <a:t>Source: Bureau </a:t>
            </a:r>
            <a:r>
              <a:rPr lang="en-US" sz="1200" dirty="0">
                <a:solidFill>
                  <a:srgbClr val="002060"/>
                </a:solidFill>
                <a:latin typeface="Arial" charset="0"/>
              </a:rPr>
              <a:t>of Labor Statistics, Current </a:t>
            </a:r>
            <a:r>
              <a:rPr lang="en-US" sz="1200" dirty="0" smtClean="0">
                <a:solidFill>
                  <a:srgbClr val="002060"/>
                </a:solidFill>
                <a:latin typeface="Arial" charset="0"/>
              </a:rPr>
              <a:t>Population. </a:t>
            </a:r>
            <a:endParaRPr lang="en-US" sz="1000" dirty="0">
              <a:solidFill>
                <a:srgbClr val="002060"/>
              </a:solidFill>
              <a:latin typeface="Arial" charset="0"/>
            </a:endParaRPr>
          </a:p>
        </p:txBody>
      </p:sp>
      <p:sp>
        <p:nvSpPr>
          <p:cNvPr id="15365" name="Text Box 3"/>
          <p:cNvSpPr txBox="1">
            <a:spLocks noChangeArrowheads="1"/>
          </p:cNvSpPr>
          <p:nvPr/>
        </p:nvSpPr>
        <p:spPr bwMode="auto">
          <a:xfrm>
            <a:off x="914400" y="228600"/>
            <a:ext cx="8229600" cy="685800"/>
          </a:xfrm>
          <a:prstGeom prst="rect">
            <a:avLst/>
          </a:prstGeom>
          <a:noFill/>
          <a:ln w="9525">
            <a:noFill/>
            <a:miter lim="800000"/>
            <a:headEnd/>
            <a:tailEnd/>
          </a:ln>
        </p:spPr>
        <p:txBody>
          <a:bodyPr/>
          <a:lstStyle/>
          <a:p>
            <a:pPr algn="l" eaLnBrk="1" hangingPunct="1">
              <a:spcBef>
                <a:spcPct val="0"/>
              </a:spcBef>
              <a:buClrTx/>
            </a:pPr>
            <a:r>
              <a:rPr lang="en-US" sz="2800" b="1" dirty="0">
                <a:solidFill>
                  <a:srgbClr val="002060"/>
                </a:solidFill>
                <a:latin typeface="Calibri" panose="020F0502020204030204" pitchFamily="34" charset="0"/>
                <a:cs typeface="Calibri" panose="020F0502020204030204" pitchFamily="34" charset="0"/>
              </a:rPr>
              <a:t>Labor </a:t>
            </a:r>
            <a:r>
              <a:rPr lang="en-US" sz="2800" b="1" dirty="0" smtClean="0">
                <a:solidFill>
                  <a:srgbClr val="002060"/>
                </a:solidFill>
                <a:latin typeface="Calibri" panose="020F0502020204030204" pitchFamily="34" charset="0"/>
                <a:cs typeface="Calibri" panose="020F0502020204030204" pitchFamily="34" charset="0"/>
              </a:rPr>
              <a:t>Force Participation Rates for 25- to 54-Year-Olds by Sex, 1948-2016</a:t>
            </a:r>
            <a:endParaRPr lang="en-US" sz="2800" b="1" dirty="0">
              <a:solidFill>
                <a:srgbClr val="002060"/>
              </a:solidFill>
              <a:latin typeface="Calibri" panose="020F0502020204030204" pitchFamily="34" charset="0"/>
              <a:cs typeface="Calibri" panose="020F0502020204030204" pitchFamily="34" charset="0"/>
            </a:endParaRPr>
          </a:p>
        </p:txBody>
      </p:sp>
      <p:sp>
        <p:nvSpPr>
          <p:cNvPr id="15366" name="Text Box 7"/>
          <p:cNvSpPr txBox="1">
            <a:spLocks noChangeArrowheads="1"/>
          </p:cNvSpPr>
          <p:nvPr/>
        </p:nvSpPr>
        <p:spPr bwMode="auto">
          <a:xfrm>
            <a:off x="5562600" y="3200400"/>
            <a:ext cx="2327275"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FF0000"/>
                </a:solidFill>
                <a:latin typeface="Arial" charset="0"/>
              </a:rPr>
              <a:t>Women, 25 to 54 years</a:t>
            </a:r>
            <a:endParaRPr lang="en-US" dirty="0">
              <a:solidFill>
                <a:srgbClr val="FF0000"/>
              </a:solidFill>
              <a:latin typeface="Arial" charset="0"/>
            </a:endParaRPr>
          </a:p>
        </p:txBody>
      </p:sp>
      <p:sp>
        <p:nvSpPr>
          <p:cNvPr id="15367" name="Text Box 8"/>
          <p:cNvSpPr txBox="1">
            <a:spLocks noChangeArrowheads="1"/>
          </p:cNvSpPr>
          <p:nvPr/>
        </p:nvSpPr>
        <p:spPr bwMode="auto">
          <a:xfrm>
            <a:off x="5486400" y="2057400"/>
            <a:ext cx="2286000"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000066"/>
                </a:solidFill>
                <a:latin typeface="Arial" charset="0"/>
              </a:rPr>
              <a:t>Men, 25 to 54 years</a:t>
            </a:r>
            <a:endParaRPr lang="en-US" dirty="0">
              <a:solidFill>
                <a:srgbClr val="000066"/>
              </a:solidFill>
              <a:latin typeface="Arial" charset="0"/>
            </a:endParaRPr>
          </a:p>
        </p:txBody>
      </p:sp>
    </p:spTree>
    <p:extLst>
      <p:ext uri="{BB962C8B-B14F-4D97-AF65-F5344CB8AC3E}">
        <p14:creationId xmlns:p14="http://schemas.microsoft.com/office/powerpoint/2010/main" val="2910409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912813" y="1143000"/>
            <a:ext cx="642937" cy="274638"/>
          </a:xfrm>
          <a:prstGeom prst="rect">
            <a:avLst/>
          </a:prstGeom>
          <a:noFill/>
          <a:ln w="9525">
            <a:noFill/>
            <a:miter lim="800000"/>
            <a:headEnd/>
            <a:tailEnd/>
          </a:ln>
        </p:spPr>
        <p:txBody>
          <a:bodyPr wrap="none">
            <a:spAutoFit/>
          </a:bodyPr>
          <a:lstStyle/>
          <a:p>
            <a:pPr algn="l" eaLnBrk="1" hangingPunct="1">
              <a:spcBef>
                <a:spcPct val="0"/>
              </a:spcBef>
              <a:buClrTx/>
            </a:pPr>
            <a:r>
              <a:rPr lang="en-US" sz="1200" dirty="0">
                <a:solidFill>
                  <a:srgbClr val="002060"/>
                </a:solidFill>
                <a:latin typeface="Arial" charset="0"/>
              </a:rPr>
              <a:t>Percent</a:t>
            </a:r>
          </a:p>
        </p:txBody>
      </p:sp>
      <p:graphicFrame>
        <p:nvGraphicFramePr>
          <p:cNvPr id="15362" name="Object 2"/>
          <p:cNvGraphicFramePr>
            <a:graphicFrameLocks noChangeAspect="1"/>
          </p:cNvGraphicFramePr>
          <p:nvPr>
            <p:extLst/>
          </p:nvPr>
        </p:nvGraphicFramePr>
        <p:xfrm>
          <a:off x="914400" y="1371600"/>
          <a:ext cx="8083550" cy="4403725"/>
        </p:xfrm>
        <a:graphic>
          <a:graphicData uri="http://schemas.openxmlformats.org/presentationml/2006/ole">
            <mc:AlternateContent xmlns:mc="http://schemas.openxmlformats.org/markup-compatibility/2006">
              <mc:Choice xmlns:v="urn:schemas-microsoft-com:vml" Requires="v">
                <p:oleObj spid="_x0000_s27676" name="Chart" r:id="rId4" imgW="8124788" imgH="4419630" progId="MSGraph.Chart.8">
                  <p:embed followColorScheme="full"/>
                </p:oleObj>
              </mc:Choice>
              <mc:Fallback>
                <p:oleObj name="Chart" r:id="rId4" imgW="8124788" imgH="4419630" progId="MSGraph.Chart.8">
                  <p:embed followColorScheme="full"/>
                  <p:pic>
                    <p:nvPicPr>
                      <p:cNvPr id="0" name=""/>
                      <p:cNvPicPr>
                        <a:picLocks noChangeAspect="1" noChangeArrowheads="1"/>
                      </p:cNvPicPr>
                      <p:nvPr/>
                    </p:nvPicPr>
                    <p:blipFill>
                      <a:blip r:embed="rId5"/>
                      <a:srcRect/>
                      <a:stretch>
                        <a:fillRect/>
                      </a:stretch>
                    </p:blipFill>
                    <p:spPr bwMode="auto">
                      <a:xfrm>
                        <a:off x="914400" y="1371600"/>
                        <a:ext cx="8083550" cy="440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4" name="Text Box 8"/>
          <p:cNvSpPr txBox="1">
            <a:spLocks noChangeArrowheads="1"/>
          </p:cNvSpPr>
          <p:nvPr/>
        </p:nvSpPr>
        <p:spPr bwMode="auto">
          <a:xfrm>
            <a:off x="932478" y="5759450"/>
            <a:ext cx="8001000" cy="1025525"/>
          </a:xfrm>
          <a:prstGeom prst="rect">
            <a:avLst/>
          </a:prstGeom>
          <a:noFill/>
          <a:ln w="9525">
            <a:noFill/>
            <a:miter lim="800000"/>
            <a:headEnd/>
            <a:tailEnd/>
          </a:ln>
        </p:spPr>
        <p:txBody>
          <a:bodyPr/>
          <a:lstStyle/>
          <a:p>
            <a:pPr algn="l" eaLnBrk="1" hangingPunct="1">
              <a:spcBef>
                <a:spcPct val="0"/>
              </a:spcBef>
              <a:buClrTx/>
            </a:pPr>
            <a:r>
              <a:rPr lang="en-US" sz="1000" dirty="0">
                <a:solidFill>
                  <a:srgbClr val="002060"/>
                </a:solidFill>
                <a:latin typeface="Arial" charset="0"/>
              </a:rPr>
              <a:t>NOTE: </a:t>
            </a:r>
            <a:r>
              <a:rPr lang="en-US" sz="1000" dirty="0" smtClean="0">
                <a:solidFill>
                  <a:srgbClr val="002060"/>
                </a:solidFill>
                <a:latin typeface="Arial" charset="0"/>
              </a:rPr>
              <a:t>Shaded </a:t>
            </a:r>
            <a:r>
              <a:rPr lang="en-US" sz="1000" dirty="0">
                <a:solidFill>
                  <a:srgbClr val="002060"/>
                </a:solidFill>
                <a:latin typeface="Arial" charset="0"/>
              </a:rPr>
              <a:t>areas represent recessions as determined by the National Bureau of Economic Research (NBER).  Beginning in 1994, data reflect the introduction of a major redesign of the Current Population Survey.  Additional adjustments to population controls were incorporated into the data in January of various years.  These changes can affect comparability with data for prior periods.  </a:t>
            </a:r>
          </a:p>
          <a:p>
            <a:pPr algn="l" eaLnBrk="1" hangingPunct="1">
              <a:spcBef>
                <a:spcPct val="0"/>
              </a:spcBef>
              <a:buClrTx/>
            </a:pPr>
            <a:endParaRPr lang="en-US" sz="1200" dirty="0">
              <a:solidFill>
                <a:srgbClr val="002060"/>
              </a:solidFill>
              <a:latin typeface="+mn-lt"/>
            </a:endParaRPr>
          </a:p>
          <a:p>
            <a:pPr algn="l" eaLnBrk="1" hangingPunct="1">
              <a:spcBef>
                <a:spcPct val="0"/>
              </a:spcBef>
              <a:buClrTx/>
            </a:pPr>
            <a:r>
              <a:rPr lang="en-US" sz="1000" dirty="0" smtClean="0">
                <a:solidFill>
                  <a:srgbClr val="002060"/>
                </a:solidFill>
                <a:latin typeface="Arial" charset="0"/>
              </a:rPr>
              <a:t>. </a:t>
            </a:r>
            <a:endParaRPr lang="en-US" sz="1000" dirty="0">
              <a:solidFill>
                <a:srgbClr val="002060"/>
              </a:solidFill>
              <a:latin typeface="Arial" charset="0"/>
            </a:endParaRPr>
          </a:p>
        </p:txBody>
      </p:sp>
      <p:sp>
        <p:nvSpPr>
          <p:cNvPr id="15365" name="Text Box 3"/>
          <p:cNvSpPr txBox="1">
            <a:spLocks noChangeArrowheads="1"/>
          </p:cNvSpPr>
          <p:nvPr/>
        </p:nvSpPr>
        <p:spPr bwMode="auto">
          <a:xfrm>
            <a:off x="912813" y="361950"/>
            <a:ext cx="8001000" cy="685800"/>
          </a:xfrm>
          <a:prstGeom prst="rect">
            <a:avLst/>
          </a:prstGeom>
          <a:noFill/>
          <a:ln w="9525">
            <a:noFill/>
            <a:miter lim="800000"/>
            <a:headEnd/>
            <a:tailEnd/>
          </a:ln>
        </p:spPr>
        <p:txBody>
          <a:bodyPr/>
          <a:lstStyle/>
          <a:p>
            <a:pPr algn="l" eaLnBrk="1" hangingPunct="1">
              <a:spcBef>
                <a:spcPct val="0"/>
              </a:spcBef>
              <a:buClrTx/>
            </a:pPr>
            <a:r>
              <a:rPr lang="en-US" sz="2800" b="1" dirty="0">
                <a:solidFill>
                  <a:srgbClr val="002060"/>
                </a:solidFill>
                <a:latin typeface="Calibri" panose="020F0502020204030204" pitchFamily="34" charset="0"/>
                <a:cs typeface="Calibri" panose="020F0502020204030204" pitchFamily="34" charset="0"/>
              </a:rPr>
              <a:t>Labor </a:t>
            </a:r>
            <a:r>
              <a:rPr lang="en-US" sz="2800" b="1" dirty="0" smtClean="0">
                <a:solidFill>
                  <a:srgbClr val="002060"/>
                </a:solidFill>
                <a:latin typeface="Calibri" panose="020F0502020204030204" pitchFamily="34" charset="0"/>
                <a:cs typeface="Calibri" panose="020F0502020204030204" pitchFamily="34" charset="0"/>
              </a:rPr>
              <a:t>Force Participation Rates by Sex for 55-Years-and-Older Age Group, 1948-2016</a:t>
            </a:r>
            <a:endParaRPr lang="en-US" sz="2800" b="1" dirty="0">
              <a:solidFill>
                <a:srgbClr val="002060"/>
              </a:solidFill>
              <a:latin typeface="Calibri" panose="020F0502020204030204" pitchFamily="34" charset="0"/>
              <a:cs typeface="Calibri" panose="020F0502020204030204" pitchFamily="34" charset="0"/>
            </a:endParaRPr>
          </a:p>
        </p:txBody>
      </p:sp>
      <p:sp>
        <p:nvSpPr>
          <p:cNvPr id="15366" name="Text Box 7"/>
          <p:cNvSpPr txBox="1">
            <a:spLocks noChangeArrowheads="1"/>
          </p:cNvSpPr>
          <p:nvPr/>
        </p:nvSpPr>
        <p:spPr bwMode="auto">
          <a:xfrm>
            <a:off x="1924878" y="4062246"/>
            <a:ext cx="2403475" cy="523220"/>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FF0000"/>
                </a:solidFill>
                <a:latin typeface="Arial" charset="0"/>
              </a:rPr>
              <a:t/>
            </a:r>
            <a:br>
              <a:rPr lang="en-US" dirty="0" smtClean="0">
                <a:solidFill>
                  <a:srgbClr val="FF0000"/>
                </a:solidFill>
                <a:latin typeface="Arial" charset="0"/>
              </a:rPr>
            </a:br>
            <a:r>
              <a:rPr lang="en-US" dirty="0" smtClean="0">
                <a:solidFill>
                  <a:srgbClr val="FF0000"/>
                </a:solidFill>
                <a:latin typeface="Arial" charset="0"/>
              </a:rPr>
              <a:t>Women, 55 years and over </a:t>
            </a:r>
            <a:endParaRPr lang="en-US" dirty="0">
              <a:solidFill>
                <a:srgbClr val="FF0000"/>
              </a:solidFill>
              <a:latin typeface="Arial" charset="0"/>
            </a:endParaRPr>
          </a:p>
        </p:txBody>
      </p:sp>
      <p:sp>
        <p:nvSpPr>
          <p:cNvPr id="15367" name="Text Box 8"/>
          <p:cNvSpPr txBox="1">
            <a:spLocks noChangeArrowheads="1"/>
          </p:cNvSpPr>
          <p:nvPr/>
        </p:nvSpPr>
        <p:spPr bwMode="auto">
          <a:xfrm>
            <a:off x="5814392" y="3549620"/>
            <a:ext cx="2133600"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000066"/>
                </a:solidFill>
                <a:latin typeface="Arial" charset="0"/>
              </a:rPr>
              <a:t>Men, 55 years and over</a:t>
            </a:r>
            <a:endParaRPr lang="en-US" dirty="0">
              <a:solidFill>
                <a:srgbClr val="000066"/>
              </a:solidFill>
              <a:latin typeface="Arial" charset="0"/>
            </a:endParaRPr>
          </a:p>
        </p:txBody>
      </p:sp>
    </p:spTree>
    <p:extLst>
      <p:ext uri="{BB962C8B-B14F-4D97-AF65-F5344CB8AC3E}">
        <p14:creationId xmlns:p14="http://schemas.microsoft.com/office/powerpoint/2010/main" val="3680358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912813" y="1143000"/>
            <a:ext cx="642937" cy="274638"/>
          </a:xfrm>
          <a:prstGeom prst="rect">
            <a:avLst/>
          </a:prstGeom>
          <a:noFill/>
          <a:ln w="9525">
            <a:noFill/>
            <a:miter lim="800000"/>
            <a:headEnd/>
            <a:tailEnd/>
          </a:ln>
        </p:spPr>
        <p:txBody>
          <a:bodyPr wrap="none">
            <a:spAutoFit/>
          </a:bodyPr>
          <a:lstStyle/>
          <a:p>
            <a:pPr algn="l" eaLnBrk="1" hangingPunct="1">
              <a:spcBef>
                <a:spcPct val="0"/>
              </a:spcBef>
              <a:buClrTx/>
            </a:pPr>
            <a:r>
              <a:rPr lang="en-US" sz="1200" dirty="0">
                <a:solidFill>
                  <a:srgbClr val="002060"/>
                </a:solidFill>
                <a:latin typeface="Arial" charset="0"/>
              </a:rPr>
              <a:t>Percent</a:t>
            </a:r>
          </a:p>
        </p:txBody>
      </p:sp>
      <p:graphicFrame>
        <p:nvGraphicFramePr>
          <p:cNvPr id="15362" name="Object 2"/>
          <p:cNvGraphicFramePr>
            <a:graphicFrameLocks noChangeAspect="1"/>
          </p:cNvGraphicFramePr>
          <p:nvPr>
            <p:extLst/>
          </p:nvPr>
        </p:nvGraphicFramePr>
        <p:xfrm>
          <a:off x="914400" y="1371600"/>
          <a:ext cx="8083550" cy="4403725"/>
        </p:xfrm>
        <a:graphic>
          <a:graphicData uri="http://schemas.openxmlformats.org/presentationml/2006/ole">
            <mc:AlternateContent xmlns:mc="http://schemas.openxmlformats.org/markup-compatibility/2006">
              <mc:Choice xmlns:v="urn:schemas-microsoft-com:vml" Requires="v">
                <p:oleObj spid="_x0000_s28700" name="Chart" r:id="rId4" imgW="8115334" imgH="4419630" progId="MSGraph.Chart.8">
                  <p:embed followColorScheme="full"/>
                </p:oleObj>
              </mc:Choice>
              <mc:Fallback>
                <p:oleObj name="Chart" r:id="rId4" imgW="8115334" imgH="4419630" progId="MSGraph.Chart.8">
                  <p:embed followColorScheme="full"/>
                  <p:pic>
                    <p:nvPicPr>
                      <p:cNvPr id="0" name=""/>
                      <p:cNvPicPr>
                        <a:picLocks noChangeAspect="1" noChangeArrowheads="1"/>
                      </p:cNvPicPr>
                      <p:nvPr/>
                    </p:nvPicPr>
                    <p:blipFill>
                      <a:blip r:embed="rId5"/>
                      <a:srcRect/>
                      <a:stretch>
                        <a:fillRect/>
                      </a:stretch>
                    </p:blipFill>
                    <p:spPr bwMode="auto">
                      <a:xfrm>
                        <a:off x="914400" y="1371600"/>
                        <a:ext cx="8083550" cy="440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4" name="Text Box 8"/>
          <p:cNvSpPr txBox="1">
            <a:spLocks noChangeArrowheads="1"/>
          </p:cNvSpPr>
          <p:nvPr/>
        </p:nvSpPr>
        <p:spPr bwMode="auto">
          <a:xfrm>
            <a:off x="879475" y="5896898"/>
            <a:ext cx="7924800" cy="733425"/>
          </a:xfrm>
          <a:prstGeom prst="rect">
            <a:avLst/>
          </a:prstGeom>
          <a:noFill/>
          <a:ln w="9525">
            <a:noFill/>
            <a:miter lim="800000"/>
            <a:headEnd/>
            <a:tailEnd/>
          </a:ln>
        </p:spPr>
        <p:txBody>
          <a:bodyPr/>
          <a:lstStyle/>
          <a:p>
            <a:pPr algn="l" eaLnBrk="1" hangingPunct="1">
              <a:spcBef>
                <a:spcPct val="0"/>
              </a:spcBef>
              <a:buClrTx/>
            </a:pPr>
            <a:endParaRPr lang="en-US" sz="1000" dirty="0">
              <a:solidFill>
                <a:srgbClr val="002060"/>
              </a:solidFill>
              <a:latin typeface="Arial" charset="0"/>
            </a:endParaRPr>
          </a:p>
          <a:p>
            <a:pPr algn="l" eaLnBrk="1" hangingPunct="1">
              <a:spcBef>
                <a:spcPct val="0"/>
              </a:spcBef>
              <a:buClrTx/>
            </a:pPr>
            <a:r>
              <a:rPr lang="en-US" sz="1000" b="1" dirty="0">
                <a:solidFill>
                  <a:srgbClr val="002060"/>
                </a:solidFill>
                <a:latin typeface="Arial" charset="0"/>
              </a:rPr>
              <a:t>SOURCE:</a:t>
            </a:r>
            <a:r>
              <a:rPr lang="en-US" sz="1000" dirty="0">
                <a:solidFill>
                  <a:srgbClr val="002060"/>
                </a:solidFill>
                <a:latin typeface="Arial" charset="0"/>
              </a:rPr>
              <a:t>  Bureau of Labor Statistics, Current Population Survey, </a:t>
            </a:r>
          </a:p>
        </p:txBody>
      </p:sp>
      <p:sp>
        <p:nvSpPr>
          <p:cNvPr id="15365" name="Text Box 3"/>
          <p:cNvSpPr txBox="1">
            <a:spLocks noChangeArrowheads="1"/>
          </p:cNvSpPr>
          <p:nvPr/>
        </p:nvSpPr>
        <p:spPr bwMode="auto">
          <a:xfrm>
            <a:off x="879475" y="239847"/>
            <a:ext cx="8001000" cy="1066800"/>
          </a:xfrm>
          <a:prstGeom prst="rect">
            <a:avLst/>
          </a:prstGeom>
          <a:noFill/>
          <a:ln w="9525">
            <a:noFill/>
            <a:miter lim="800000"/>
            <a:headEnd/>
            <a:tailEnd/>
          </a:ln>
        </p:spPr>
        <p:txBody>
          <a:bodyPr/>
          <a:lstStyle/>
          <a:p>
            <a:pPr algn="l" eaLnBrk="1" hangingPunct="1">
              <a:spcBef>
                <a:spcPct val="0"/>
              </a:spcBef>
              <a:buClrTx/>
            </a:pPr>
            <a:r>
              <a:rPr lang="en-US" sz="2800" b="1" dirty="0">
                <a:solidFill>
                  <a:srgbClr val="002060"/>
                </a:solidFill>
                <a:latin typeface="Calibri" panose="020F0502020204030204" pitchFamily="34" charset="0"/>
                <a:cs typeface="Calibri" panose="020F0502020204030204" pitchFamily="34" charset="0"/>
              </a:rPr>
              <a:t>Labor </a:t>
            </a:r>
            <a:r>
              <a:rPr lang="en-US" sz="2800" b="1" dirty="0" smtClean="0">
                <a:solidFill>
                  <a:srgbClr val="002060"/>
                </a:solidFill>
                <a:latin typeface="Calibri" panose="020F0502020204030204" pitchFamily="34" charset="0"/>
                <a:cs typeface="Calibri" panose="020F0502020204030204" pitchFamily="34" charset="0"/>
              </a:rPr>
              <a:t>Force Participation Rates by Race and Ethnic Origin, 1973-2016</a:t>
            </a:r>
            <a:endParaRPr lang="en-US" sz="2800" b="1" dirty="0">
              <a:solidFill>
                <a:srgbClr val="002060"/>
              </a:solidFill>
              <a:latin typeface="Calibri" panose="020F0502020204030204" pitchFamily="34" charset="0"/>
              <a:cs typeface="Calibri" panose="020F0502020204030204" pitchFamily="34" charset="0"/>
            </a:endParaRPr>
          </a:p>
        </p:txBody>
      </p:sp>
      <p:sp>
        <p:nvSpPr>
          <p:cNvPr id="15366" name="Text Box 7"/>
          <p:cNvSpPr txBox="1">
            <a:spLocks noChangeArrowheads="1"/>
          </p:cNvSpPr>
          <p:nvPr/>
        </p:nvSpPr>
        <p:spPr bwMode="auto">
          <a:xfrm>
            <a:off x="6553200" y="3200400"/>
            <a:ext cx="1336675" cy="307975"/>
          </a:xfrm>
          <a:prstGeom prst="rect">
            <a:avLst/>
          </a:prstGeom>
          <a:noFill/>
          <a:ln w="9525">
            <a:noFill/>
            <a:miter lim="800000"/>
            <a:headEnd/>
            <a:tailEnd/>
          </a:ln>
        </p:spPr>
        <p:txBody>
          <a:bodyPr>
            <a:spAutoFit/>
          </a:bodyPr>
          <a:lstStyle/>
          <a:p>
            <a:pPr eaLnBrk="1" hangingPunct="1">
              <a:spcBef>
                <a:spcPct val="0"/>
              </a:spcBef>
              <a:buClrTx/>
            </a:pPr>
            <a:r>
              <a:rPr lang="en-US" dirty="0" smtClean="0">
                <a:solidFill>
                  <a:srgbClr val="FF0000"/>
                </a:solidFill>
                <a:latin typeface="Arial" charset="0"/>
              </a:rPr>
              <a:t>Hispanic</a:t>
            </a:r>
            <a:endParaRPr lang="en-US" dirty="0">
              <a:solidFill>
                <a:srgbClr val="FF0000"/>
              </a:solidFill>
              <a:latin typeface="Arial" charset="0"/>
            </a:endParaRPr>
          </a:p>
        </p:txBody>
      </p:sp>
      <p:sp>
        <p:nvSpPr>
          <p:cNvPr id="15367" name="Text Box 8"/>
          <p:cNvSpPr txBox="1">
            <a:spLocks noChangeArrowheads="1"/>
          </p:cNvSpPr>
          <p:nvPr/>
        </p:nvSpPr>
        <p:spPr bwMode="auto">
          <a:xfrm>
            <a:off x="4572000" y="4114800"/>
            <a:ext cx="2286000"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000066"/>
                </a:solidFill>
                <a:latin typeface="Arial" charset="0"/>
              </a:rPr>
              <a:t>Black or African American</a:t>
            </a:r>
            <a:endParaRPr lang="en-US" dirty="0">
              <a:solidFill>
                <a:srgbClr val="000066"/>
              </a:solidFill>
              <a:latin typeface="Arial" charset="0"/>
            </a:endParaRPr>
          </a:p>
        </p:txBody>
      </p:sp>
      <p:sp>
        <p:nvSpPr>
          <p:cNvPr id="15368" name="Text Box 8"/>
          <p:cNvSpPr txBox="1">
            <a:spLocks noChangeArrowheads="1"/>
          </p:cNvSpPr>
          <p:nvPr/>
        </p:nvSpPr>
        <p:spPr bwMode="auto">
          <a:xfrm>
            <a:off x="4648200" y="3124200"/>
            <a:ext cx="1600200" cy="307777"/>
          </a:xfrm>
          <a:prstGeom prst="rect">
            <a:avLst/>
          </a:prstGeom>
          <a:noFill/>
          <a:ln w="9525">
            <a:noFill/>
            <a:miter lim="800000"/>
            <a:headEnd/>
            <a:tailEnd/>
          </a:ln>
        </p:spPr>
        <p:txBody>
          <a:bodyPr>
            <a:spAutoFit/>
          </a:bodyPr>
          <a:lstStyle/>
          <a:p>
            <a:pPr eaLnBrk="1" hangingPunct="1">
              <a:spcBef>
                <a:spcPct val="0"/>
              </a:spcBef>
              <a:buClrTx/>
            </a:pPr>
            <a:r>
              <a:rPr lang="en-US" dirty="0" smtClean="0">
                <a:solidFill>
                  <a:srgbClr val="000000"/>
                </a:solidFill>
                <a:latin typeface="Arial" charset="0"/>
              </a:rPr>
              <a:t>White</a:t>
            </a:r>
            <a:endParaRPr lang="en-US" dirty="0">
              <a:solidFill>
                <a:srgbClr val="000000"/>
              </a:solidFill>
              <a:latin typeface="Arial" charset="0"/>
            </a:endParaRPr>
          </a:p>
        </p:txBody>
      </p:sp>
      <p:cxnSp>
        <p:nvCxnSpPr>
          <p:cNvPr id="15" name="Straight Arrow Connector 14"/>
          <p:cNvCxnSpPr/>
          <p:nvPr/>
        </p:nvCxnSpPr>
        <p:spPr>
          <a:xfrm>
            <a:off x="7391400" y="3429000"/>
            <a:ext cx="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780000">
            <a:off x="5394960" y="3474720"/>
            <a:ext cx="38100" cy="1494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943600" y="39624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 Box 7"/>
          <p:cNvSpPr txBox="1">
            <a:spLocks noChangeArrowheads="1"/>
          </p:cNvSpPr>
          <p:nvPr/>
        </p:nvSpPr>
        <p:spPr bwMode="auto">
          <a:xfrm>
            <a:off x="7543800" y="3200400"/>
            <a:ext cx="1336675" cy="307975"/>
          </a:xfrm>
          <a:prstGeom prst="rect">
            <a:avLst/>
          </a:prstGeom>
          <a:noFill/>
          <a:ln w="9525">
            <a:noFill/>
            <a:miter lim="800000"/>
            <a:headEnd/>
            <a:tailEnd/>
          </a:ln>
        </p:spPr>
        <p:txBody>
          <a:bodyPr>
            <a:spAutoFit/>
          </a:bodyPr>
          <a:lstStyle/>
          <a:p>
            <a:pPr eaLnBrk="1" hangingPunct="1">
              <a:spcBef>
                <a:spcPct val="0"/>
              </a:spcBef>
              <a:buClrTx/>
            </a:pPr>
            <a:r>
              <a:rPr lang="en-US" dirty="0" smtClean="0">
                <a:solidFill>
                  <a:srgbClr val="339933"/>
                </a:solidFill>
                <a:latin typeface="Arial" charset="0"/>
              </a:rPr>
              <a:t>Asian</a:t>
            </a:r>
            <a:endParaRPr lang="en-US" dirty="0">
              <a:solidFill>
                <a:srgbClr val="339933"/>
              </a:solidFill>
              <a:latin typeface="Arial" charset="0"/>
            </a:endParaRPr>
          </a:p>
        </p:txBody>
      </p:sp>
      <p:cxnSp>
        <p:nvCxnSpPr>
          <p:cNvPr id="34" name="Straight Arrow Connector 33"/>
          <p:cNvCxnSpPr>
            <a:stCxn id="32" idx="2"/>
          </p:cNvCxnSpPr>
          <p:nvPr/>
        </p:nvCxnSpPr>
        <p:spPr>
          <a:xfrm>
            <a:off x="8212138" y="3508375"/>
            <a:ext cx="17462" cy="301625"/>
          </a:xfrm>
          <a:prstGeom prst="straightConnector1">
            <a:avLst/>
          </a:prstGeom>
          <a:ln>
            <a:solidFill>
              <a:srgbClr val="33993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00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912813" y="1143000"/>
            <a:ext cx="642937" cy="274638"/>
          </a:xfrm>
          <a:prstGeom prst="rect">
            <a:avLst/>
          </a:prstGeom>
          <a:noFill/>
          <a:ln w="9525">
            <a:noFill/>
            <a:miter lim="800000"/>
            <a:headEnd/>
            <a:tailEnd/>
          </a:ln>
        </p:spPr>
        <p:txBody>
          <a:bodyPr wrap="none">
            <a:spAutoFit/>
          </a:bodyPr>
          <a:lstStyle/>
          <a:p>
            <a:pPr algn="l" eaLnBrk="1" hangingPunct="1">
              <a:spcBef>
                <a:spcPct val="0"/>
              </a:spcBef>
              <a:buClrTx/>
            </a:pPr>
            <a:r>
              <a:rPr lang="en-US" sz="1200" dirty="0">
                <a:solidFill>
                  <a:srgbClr val="002060"/>
                </a:solidFill>
                <a:latin typeface="Arial" charset="0"/>
              </a:rPr>
              <a:t>Percent</a:t>
            </a:r>
          </a:p>
        </p:txBody>
      </p:sp>
      <p:graphicFrame>
        <p:nvGraphicFramePr>
          <p:cNvPr id="15362" name="Object 2"/>
          <p:cNvGraphicFramePr>
            <a:graphicFrameLocks noChangeAspect="1"/>
          </p:cNvGraphicFramePr>
          <p:nvPr>
            <p:extLst/>
          </p:nvPr>
        </p:nvGraphicFramePr>
        <p:xfrm>
          <a:off x="914400" y="1371600"/>
          <a:ext cx="8083550" cy="4403725"/>
        </p:xfrm>
        <a:graphic>
          <a:graphicData uri="http://schemas.openxmlformats.org/presentationml/2006/ole">
            <mc:AlternateContent xmlns:mc="http://schemas.openxmlformats.org/markup-compatibility/2006">
              <mc:Choice xmlns:v="urn:schemas-microsoft-com:vml" Requires="v">
                <p:oleObj spid="_x0000_s29724" name="Chart" r:id="rId4" imgW="8124788" imgH="4419630" progId="MSGraph.Chart.8">
                  <p:embed followColorScheme="full"/>
                </p:oleObj>
              </mc:Choice>
              <mc:Fallback>
                <p:oleObj name="Chart" r:id="rId4" imgW="8124788" imgH="4419630" progId="MSGraph.Chart.8">
                  <p:embed followColorScheme="full"/>
                  <p:pic>
                    <p:nvPicPr>
                      <p:cNvPr id="0" name=""/>
                      <p:cNvPicPr>
                        <a:picLocks noChangeAspect="1" noChangeArrowheads="1"/>
                      </p:cNvPicPr>
                      <p:nvPr/>
                    </p:nvPicPr>
                    <p:blipFill>
                      <a:blip r:embed="rId5"/>
                      <a:srcRect/>
                      <a:stretch>
                        <a:fillRect/>
                      </a:stretch>
                    </p:blipFill>
                    <p:spPr bwMode="auto">
                      <a:xfrm>
                        <a:off x="914400" y="1371600"/>
                        <a:ext cx="8083550" cy="440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4" name="Text Box 8"/>
          <p:cNvSpPr txBox="1">
            <a:spLocks noChangeArrowheads="1"/>
          </p:cNvSpPr>
          <p:nvPr/>
        </p:nvSpPr>
        <p:spPr bwMode="auto">
          <a:xfrm>
            <a:off x="914400" y="6128657"/>
            <a:ext cx="8001000" cy="914400"/>
          </a:xfrm>
          <a:prstGeom prst="rect">
            <a:avLst/>
          </a:prstGeom>
          <a:noFill/>
          <a:ln w="9525">
            <a:noFill/>
            <a:miter lim="800000"/>
            <a:headEnd/>
            <a:tailEnd/>
          </a:ln>
        </p:spPr>
        <p:txBody>
          <a:bodyPr/>
          <a:lstStyle/>
          <a:p>
            <a:pPr algn="l" eaLnBrk="1" hangingPunct="1">
              <a:spcBef>
                <a:spcPct val="0"/>
              </a:spcBef>
              <a:buClrTx/>
            </a:pPr>
            <a:r>
              <a:rPr lang="en-US" sz="1200" dirty="0" smtClean="0">
                <a:solidFill>
                  <a:srgbClr val="002060"/>
                </a:solidFill>
                <a:latin typeface="Arial" charset="0"/>
              </a:rPr>
              <a:t>Source:</a:t>
            </a:r>
            <a:r>
              <a:rPr lang="en-US" sz="1200" b="1" dirty="0" smtClean="0">
                <a:solidFill>
                  <a:srgbClr val="002060"/>
                </a:solidFill>
                <a:latin typeface="Arial" charset="0"/>
              </a:rPr>
              <a:t> </a:t>
            </a:r>
            <a:r>
              <a:rPr lang="en-US" sz="1200" dirty="0" smtClean="0">
                <a:solidFill>
                  <a:srgbClr val="002060"/>
                </a:solidFill>
                <a:latin typeface="Arial" charset="0"/>
              </a:rPr>
              <a:t>Bureau </a:t>
            </a:r>
            <a:r>
              <a:rPr lang="en-US" sz="1200" dirty="0">
                <a:solidFill>
                  <a:srgbClr val="002060"/>
                </a:solidFill>
                <a:latin typeface="Arial" charset="0"/>
              </a:rPr>
              <a:t>of Labor Statistics, Current Population </a:t>
            </a:r>
            <a:r>
              <a:rPr lang="en-US" sz="1200" dirty="0" smtClean="0">
                <a:solidFill>
                  <a:srgbClr val="002060"/>
                </a:solidFill>
                <a:latin typeface="Arial" charset="0"/>
              </a:rPr>
              <a:t>Survey. </a:t>
            </a:r>
            <a:endParaRPr lang="en-US" sz="1200" dirty="0">
              <a:solidFill>
                <a:srgbClr val="002060"/>
              </a:solidFill>
              <a:latin typeface="Arial" charset="0"/>
            </a:endParaRPr>
          </a:p>
        </p:txBody>
      </p:sp>
      <p:sp>
        <p:nvSpPr>
          <p:cNvPr id="15365" name="Text Box 3"/>
          <p:cNvSpPr txBox="1">
            <a:spLocks noChangeArrowheads="1"/>
          </p:cNvSpPr>
          <p:nvPr/>
        </p:nvSpPr>
        <p:spPr bwMode="auto">
          <a:xfrm>
            <a:off x="838200" y="266700"/>
            <a:ext cx="8001000" cy="990600"/>
          </a:xfrm>
          <a:prstGeom prst="rect">
            <a:avLst/>
          </a:prstGeom>
          <a:noFill/>
          <a:ln w="9525">
            <a:noFill/>
            <a:miter lim="800000"/>
            <a:headEnd/>
            <a:tailEnd/>
          </a:ln>
        </p:spPr>
        <p:txBody>
          <a:bodyPr/>
          <a:lstStyle/>
          <a:p>
            <a:pPr algn="l" eaLnBrk="1" hangingPunct="1">
              <a:spcBef>
                <a:spcPct val="0"/>
              </a:spcBef>
              <a:buClrTx/>
            </a:pPr>
            <a:r>
              <a:rPr lang="en-US" sz="2400" b="1" dirty="0">
                <a:solidFill>
                  <a:srgbClr val="002060"/>
                </a:solidFill>
                <a:latin typeface="Calibri" panose="020F0502020204030204" pitchFamily="34" charset="0"/>
                <a:cs typeface="Calibri" panose="020F0502020204030204" pitchFamily="34" charset="0"/>
              </a:rPr>
              <a:t>Labor </a:t>
            </a:r>
            <a:r>
              <a:rPr lang="en-US" sz="2400" b="1" dirty="0" smtClean="0">
                <a:solidFill>
                  <a:srgbClr val="002060"/>
                </a:solidFill>
                <a:latin typeface="Calibri" panose="020F0502020204030204" pitchFamily="34" charset="0"/>
                <a:cs typeface="Calibri" panose="020F0502020204030204" pitchFamily="34" charset="0"/>
              </a:rPr>
              <a:t>Force Participation Rates for 25 and over Age Group by Educational Attainment, 1992-2016</a:t>
            </a:r>
            <a:endParaRPr lang="en-US" sz="2400" b="1" dirty="0">
              <a:solidFill>
                <a:srgbClr val="002060"/>
              </a:solidFill>
              <a:latin typeface="Calibri" panose="020F0502020204030204" pitchFamily="34" charset="0"/>
              <a:cs typeface="Calibri" panose="020F0502020204030204" pitchFamily="34" charset="0"/>
            </a:endParaRPr>
          </a:p>
        </p:txBody>
      </p:sp>
      <p:sp>
        <p:nvSpPr>
          <p:cNvPr id="15366" name="Text Box 7"/>
          <p:cNvSpPr txBox="1">
            <a:spLocks noChangeArrowheads="1"/>
          </p:cNvSpPr>
          <p:nvPr/>
        </p:nvSpPr>
        <p:spPr bwMode="auto">
          <a:xfrm>
            <a:off x="4267200" y="2173069"/>
            <a:ext cx="3048000" cy="646331"/>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FF0000"/>
                </a:solidFill>
                <a:latin typeface="Arial" charset="0"/>
              </a:rPr>
              <a:t>Some college or associate  degree</a:t>
            </a:r>
            <a:endParaRPr lang="en-US" dirty="0">
              <a:solidFill>
                <a:srgbClr val="FF0000"/>
              </a:solidFill>
              <a:latin typeface="Arial" charset="0"/>
            </a:endParaRPr>
          </a:p>
        </p:txBody>
      </p:sp>
      <p:sp>
        <p:nvSpPr>
          <p:cNvPr id="15367" name="Text Box 8"/>
          <p:cNvSpPr txBox="1">
            <a:spLocks noChangeArrowheads="1"/>
          </p:cNvSpPr>
          <p:nvPr/>
        </p:nvSpPr>
        <p:spPr bwMode="auto">
          <a:xfrm>
            <a:off x="1295400" y="2819400"/>
            <a:ext cx="2971800"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002060"/>
                </a:solidFill>
                <a:latin typeface="Arial" charset="0"/>
              </a:rPr>
              <a:t>High school graduates, no college</a:t>
            </a:r>
            <a:endParaRPr lang="en-US" dirty="0">
              <a:solidFill>
                <a:srgbClr val="002060"/>
              </a:solidFill>
              <a:latin typeface="Arial" charset="0"/>
            </a:endParaRPr>
          </a:p>
        </p:txBody>
      </p:sp>
      <p:sp>
        <p:nvSpPr>
          <p:cNvPr id="15368" name="Text Box 8"/>
          <p:cNvSpPr txBox="1">
            <a:spLocks noChangeArrowheads="1"/>
          </p:cNvSpPr>
          <p:nvPr/>
        </p:nvSpPr>
        <p:spPr bwMode="auto">
          <a:xfrm>
            <a:off x="1524000" y="3989585"/>
            <a:ext cx="3048000" cy="307777"/>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000000"/>
                </a:solidFill>
                <a:latin typeface="Arial" charset="0"/>
              </a:rPr>
              <a:t>Less than a high school diploma</a:t>
            </a:r>
            <a:endParaRPr lang="en-US" dirty="0">
              <a:solidFill>
                <a:srgbClr val="000000"/>
              </a:solidFill>
              <a:latin typeface="Arial" charset="0"/>
            </a:endParaRPr>
          </a:p>
        </p:txBody>
      </p:sp>
      <p:sp>
        <p:nvSpPr>
          <p:cNvPr id="9" name="Text Box 7"/>
          <p:cNvSpPr txBox="1">
            <a:spLocks noChangeArrowheads="1"/>
          </p:cNvSpPr>
          <p:nvPr/>
        </p:nvSpPr>
        <p:spPr bwMode="auto">
          <a:xfrm>
            <a:off x="1447800" y="1714500"/>
            <a:ext cx="3124200" cy="646331"/>
          </a:xfrm>
          <a:prstGeom prst="rect">
            <a:avLst/>
          </a:prstGeom>
          <a:noFill/>
          <a:ln w="9525">
            <a:noFill/>
            <a:miter lim="800000"/>
            <a:headEnd/>
            <a:tailEnd/>
          </a:ln>
        </p:spPr>
        <p:txBody>
          <a:bodyPr wrap="square">
            <a:spAutoFit/>
          </a:bodyPr>
          <a:lstStyle/>
          <a:p>
            <a:pPr eaLnBrk="1" hangingPunct="1">
              <a:spcBef>
                <a:spcPct val="0"/>
              </a:spcBef>
              <a:buClrTx/>
            </a:pPr>
            <a:r>
              <a:rPr lang="en-US" dirty="0" smtClean="0">
                <a:solidFill>
                  <a:srgbClr val="339933"/>
                </a:solidFill>
                <a:latin typeface="Arial" charset="0"/>
              </a:rPr>
              <a:t>Bachelor’s degree and higher</a:t>
            </a:r>
            <a:endParaRPr lang="en-US" dirty="0">
              <a:solidFill>
                <a:srgbClr val="339933"/>
              </a:solidFill>
              <a:latin typeface="Arial" charset="0"/>
            </a:endParaRPr>
          </a:p>
        </p:txBody>
      </p:sp>
    </p:spTree>
    <p:extLst>
      <p:ext uri="{BB962C8B-B14F-4D97-AF65-F5344CB8AC3E}">
        <p14:creationId xmlns:p14="http://schemas.microsoft.com/office/powerpoint/2010/main" val="1692531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9"/>
          <p:cNvSpPr>
            <a:spLocks noGrp="1" noChangeArrowheads="1"/>
          </p:cNvSpPr>
          <p:nvPr>
            <p:ph type="title"/>
          </p:nvPr>
        </p:nvSpPr>
        <p:spPr>
          <a:xfrm>
            <a:off x="1679575" y="106669"/>
            <a:ext cx="8382000" cy="703750"/>
          </a:xfrm>
        </p:spPr>
        <p:txBody>
          <a:bodyPr/>
          <a:lstStyle/>
          <a:p>
            <a:pPr algn="l" eaLnBrk="1" hangingPunct="1"/>
            <a:r>
              <a:rPr lang="en-US" sz="3600" dirty="0" smtClean="0"/>
              <a:t>Population and Labor force, 1950</a:t>
            </a:r>
          </a:p>
        </p:txBody>
      </p:sp>
      <p:grpSp>
        <p:nvGrpSpPr>
          <p:cNvPr id="5126" name="Group 2"/>
          <p:cNvGrpSpPr>
            <a:grpSpLocks/>
          </p:cNvGrpSpPr>
          <p:nvPr/>
        </p:nvGrpSpPr>
        <p:grpSpPr bwMode="auto">
          <a:xfrm>
            <a:off x="914400" y="1676400"/>
            <a:ext cx="7815263" cy="4905375"/>
            <a:chOff x="453" y="798"/>
            <a:chExt cx="4923" cy="3090"/>
          </a:xfrm>
        </p:grpSpPr>
        <p:graphicFrame>
          <p:nvGraphicFramePr>
            <p:cNvPr id="5122" name="Object 3"/>
            <p:cNvGraphicFramePr>
              <a:graphicFrameLocks noChangeAspect="1"/>
            </p:cNvGraphicFramePr>
            <p:nvPr/>
          </p:nvGraphicFramePr>
          <p:xfrm>
            <a:off x="528" y="929"/>
            <a:ext cx="2208" cy="2592"/>
          </p:xfrm>
          <a:graphic>
            <a:graphicData uri="http://schemas.openxmlformats.org/presentationml/2006/ole">
              <mc:AlternateContent xmlns:mc="http://schemas.openxmlformats.org/markup-compatibility/2006">
                <mc:Choice xmlns:v="urn:schemas-microsoft-com:vml" Requires="v">
                  <p:oleObj spid="_x0000_s16464" name="Chart" r:id="rId4" imgW="7772535" imgH="4114800" progId="MSGraph.Chart.8">
                    <p:embed followColorScheme="full"/>
                  </p:oleObj>
                </mc:Choice>
                <mc:Fallback>
                  <p:oleObj name="Chart" r:id="rId4" imgW="7772535" imgH="4114800" progId="MSGraph.Chart.8">
                    <p:embed followColorScheme="full"/>
                    <p:pic>
                      <p:nvPicPr>
                        <p:cNvPr id="0" name=""/>
                        <p:cNvPicPr>
                          <a:picLocks noChangeAspect="1" noChangeArrowheads="1"/>
                        </p:cNvPicPr>
                        <p:nvPr/>
                      </p:nvPicPr>
                      <p:blipFill>
                        <a:blip r:embed="rId5"/>
                        <a:srcRect/>
                        <a:stretch>
                          <a:fillRect/>
                        </a:stretch>
                      </p:blipFill>
                      <p:spPr bwMode="auto">
                        <a:xfrm>
                          <a:off x="528" y="929"/>
                          <a:ext cx="2208" cy="2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134" name="Group 4"/>
            <p:cNvGrpSpPr>
              <a:grpSpLocks/>
            </p:cNvGrpSpPr>
            <p:nvPr/>
          </p:nvGrpSpPr>
          <p:grpSpPr bwMode="auto">
            <a:xfrm>
              <a:off x="453" y="798"/>
              <a:ext cx="4923" cy="3090"/>
              <a:chOff x="453" y="798"/>
              <a:chExt cx="4923" cy="3090"/>
            </a:xfrm>
          </p:grpSpPr>
          <p:graphicFrame>
            <p:nvGraphicFramePr>
              <p:cNvPr id="5123" name="Object 5"/>
              <p:cNvGraphicFramePr>
                <a:graphicFrameLocks noChangeAspect="1"/>
              </p:cNvGraphicFramePr>
              <p:nvPr/>
            </p:nvGraphicFramePr>
            <p:xfrm>
              <a:off x="3072" y="929"/>
              <a:ext cx="2208" cy="2595"/>
            </p:xfrm>
            <a:graphic>
              <a:graphicData uri="http://schemas.openxmlformats.org/presentationml/2006/ole">
                <mc:AlternateContent xmlns:mc="http://schemas.openxmlformats.org/markup-compatibility/2006">
                  <mc:Choice xmlns:v="urn:schemas-microsoft-com:vml" Requires="v">
                    <p:oleObj spid="_x0000_s16465" name="Chart" r:id="rId6" imgW="7772535" imgH="4114800" progId="MSGraph.Chart.8">
                      <p:embed followColorScheme="full"/>
                    </p:oleObj>
                  </mc:Choice>
                  <mc:Fallback>
                    <p:oleObj name="Chart" r:id="rId6" imgW="7772535" imgH="4114800" progId="MSGraph.Chart.8">
                      <p:embed followColorScheme="full"/>
                      <p:pic>
                        <p:nvPicPr>
                          <p:cNvPr id="0" name=""/>
                          <p:cNvPicPr>
                            <a:picLocks noChangeAspect="1" noChangeArrowheads="1"/>
                          </p:cNvPicPr>
                          <p:nvPr/>
                        </p:nvPicPr>
                        <p:blipFill>
                          <a:blip r:embed="rId7"/>
                          <a:srcRect/>
                          <a:stretch>
                            <a:fillRect/>
                          </a:stretch>
                        </p:blipFill>
                        <p:spPr bwMode="auto">
                          <a:xfrm>
                            <a:off x="3072" y="929"/>
                            <a:ext cx="2208" cy="2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135" name="Group 6"/>
              <p:cNvGrpSpPr>
                <a:grpSpLocks/>
              </p:cNvGrpSpPr>
              <p:nvPr/>
            </p:nvGrpSpPr>
            <p:grpSpPr bwMode="auto">
              <a:xfrm>
                <a:off x="1392" y="798"/>
                <a:ext cx="3007" cy="229"/>
                <a:chOff x="1392" y="1117"/>
                <a:chExt cx="3007" cy="229"/>
              </a:xfrm>
            </p:grpSpPr>
            <p:sp>
              <p:nvSpPr>
                <p:cNvPr id="5156" name="Text Box 7"/>
                <p:cNvSpPr txBox="1">
                  <a:spLocks noChangeArrowheads="1"/>
                </p:cNvSpPr>
                <p:nvPr/>
              </p:nvSpPr>
              <p:spPr bwMode="auto">
                <a:xfrm>
                  <a:off x="1392" y="1117"/>
                  <a:ext cx="372"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Arial" pitchFamily="34" charset="0"/>
                    </a:rPr>
                    <a:t>Men</a:t>
                  </a:r>
                </a:p>
              </p:txBody>
            </p:sp>
            <p:sp>
              <p:nvSpPr>
                <p:cNvPr id="5157" name="Rectangle 8"/>
                <p:cNvSpPr>
                  <a:spLocks noChangeArrowheads="1"/>
                </p:cNvSpPr>
                <p:nvPr/>
              </p:nvSpPr>
              <p:spPr bwMode="auto">
                <a:xfrm>
                  <a:off x="3821" y="1134"/>
                  <a:ext cx="578"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Arial" pitchFamily="34" charset="0"/>
                    </a:rPr>
                    <a:t>Women</a:t>
                  </a:r>
                  <a:endParaRPr lang="en-US" sz="1600" dirty="0">
                    <a:solidFill>
                      <a:srgbClr val="002060"/>
                    </a:solidFill>
                    <a:latin typeface="Arial" pitchFamily="34" charset="0"/>
                  </a:endParaRPr>
                </a:p>
              </p:txBody>
            </p:sp>
          </p:grpSp>
          <p:sp>
            <p:nvSpPr>
              <p:cNvPr id="5136" name="Text Box 9"/>
              <p:cNvSpPr txBox="1">
                <a:spLocks noChangeArrowheads="1"/>
              </p:cNvSpPr>
              <p:nvPr/>
            </p:nvSpPr>
            <p:spPr bwMode="auto">
              <a:xfrm>
                <a:off x="2688" y="1025"/>
                <a:ext cx="472" cy="247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1400" dirty="0">
                    <a:solidFill>
                      <a:srgbClr val="002060"/>
                    </a:solidFill>
                    <a:latin typeface="GillSans" pitchFamily="34" charset="0"/>
                  </a:rPr>
                  <a:t>85+</a:t>
                </a:r>
              </a:p>
              <a:p>
                <a:pPr algn="ctr" eaLnBrk="0" fontAlgn="base" hangingPunct="0">
                  <a:spcBef>
                    <a:spcPct val="0"/>
                  </a:spcBef>
                  <a:spcAft>
                    <a:spcPct val="0"/>
                  </a:spcAft>
                </a:pPr>
                <a:r>
                  <a:rPr lang="en-US" sz="1400" dirty="0">
                    <a:solidFill>
                      <a:srgbClr val="002060"/>
                    </a:solidFill>
                    <a:latin typeface="GillSans" pitchFamily="34" charset="0"/>
                  </a:rPr>
                  <a:t>80-84</a:t>
                </a:r>
              </a:p>
              <a:p>
                <a:pPr algn="ctr" eaLnBrk="0" fontAlgn="base" hangingPunct="0">
                  <a:spcBef>
                    <a:spcPct val="0"/>
                  </a:spcBef>
                  <a:spcAft>
                    <a:spcPct val="0"/>
                  </a:spcAft>
                </a:pPr>
                <a:r>
                  <a:rPr lang="en-US" sz="1400" dirty="0">
                    <a:solidFill>
                      <a:srgbClr val="002060"/>
                    </a:solidFill>
                    <a:latin typeface="GillSans" pitchFamily="34" charset="0"/>
                  </a:rPr>
                  <a:t>75-79</a:t>
                </a:r>
              </a:p>
              <a:p>
                <a:pPr algn="ctr" eaLnBrk="0" fontAlgn="base" hangingPunct="0">
                  <a:spcBef>
                    <a:spcPct val="0"/>
                  </a:spcBef>
                  <a:spcAft>
                    <a:spcPct val="0"/>
                  </a:spcAft>
                </a:pPr>
                <a:r>
                  <a:rPr lang="en-US" sz="1400" dirty="0">
                    <a:solidFill>
                      <a:srgbClr val="002060"/>
                    </a:solidFill>
                    <a:latin typeface="GillSans" pitchFamily="34" charset="0"/>
                  </a:rPr>
                  <a:t>70-74</a:t>
                </a:r>
              </a:p>
              <a:p>
                <a:pPr algn="ctr" eaLnBrk="0" fontAlgn="base" hangingPunct="0">
                  <a:spcBef>
                    <a:spcPct val="0"/>
                  </a:spcBef>
                  <a:spcAft>
                    <a:spcPct val="0"/>
                  </a:spcAft>
                </a:pPr>
                <a:r>
                  <a:rPr lang="en-US" sz="1400" dirty="0">
                    <a:solidFill>
                      <a:srgbClr val="002060"/>
                    </a:solidFill>
                    <a:latin typeface="GillSans" pitchFamily="34" charset="0"/>
                  </a:rPr>
                  <a:t>65-69</a:t>
                </a:r>
              </a:p>
              <a:p>
                <a:pPr algn="ctr" eaLnBrk="0" fontAlgn="base" hangingPunct="0">
                  <a:spcBef>
                    <a:spcPct val="0"/>
                  </a:spcBef>
                  <a:spcAft>
                    <a:spcPct val="0"/>
                  </a:spcAft>
                </a:pPr>
                <a:r>
                  <a:rPr lang="en-US" sz="1400" dirty="0">
                    <a:solidFill>
                      <a:srgbClr val="002060"/>
                    </a:solidFill>
                    <a:latin typeface="GillSans" pitchFamily="34" charset="0"/>
                  </a:rPr>
                  <a:t>60-64</a:t>
                </a:r>
              </a:p>
              <a:p>
                <a:pPr algn="ctr" eaLnBrk="0" fontAlgn="base" hangingPunct="0">
                  <a:spcBef>
                    <a:spcPct val="0"/>
                  </a:spcBef>
                  <a:spcAft>
                    <a:spcPct val="0"/>
                  </a:spcAft>
                </a:pPr>
                <a:r>
                  <a:rPr lang="en-US" sz="1400" dirty="0">
                    <a:solidFill>
                      <a:srgbClr val="002060"/>
                    </a:solidFill>
                    <a:latin typeface="GillSans" pitchFamily="34" charset="0"/>
                  </a:rPr>
                  <a:t>55-59</a:t>
                </a:r>
              </a:p>
              <a:p>
                <a:pPr algn="ctr" eaLnBrk="0" fontAlgn="base" hangingPunct="0">
                  <a:spcBef>
                    <a:spcPct val="0"/>
                  </a:spcBef>
                  <a:spcAft>
                    <a:spcPct val="0"/>
                  </a:spcAft>
                </a:pPr>
                <a:r>
                  <a:rPr lang="en-US" sz="1400" dirty="0">
                    <a:solidFill>
                      <a:srgbClr val="002060"/>
                    </a:solidFill>
                    <a:latin typeface="GillSans" pitchFamily="34" charset="0"/>
                  </a:rPr>
                  <a:t>50-54</a:t>
                </a:r>
              </a:p>
              <a:p>
                <a:pPr algn="ctr" eaLnBrk="0" fontAlgn="base" hangingPunct="0">
                  <a:spcBef>
                    <a:spcPct val="0"/>
                  </a:spcBef>
                  <a:spcAft>
                    <a:spcPct val="0"/>
                  </a:spcAft>
                </a:pPr>
                <a:r>
                  <a:rPr lang="en-US" sz="1400" dirty="0">
                    <a:solidFill>
                      <a:srgbClr val="002060"/>
                    </a:solidFill>
                    <a:latin typeface="GillSans" pitchFamily="34" charset="0"/>
                  </a:rPr>
                  <a:t>45-59</a:t>
                </a:r>
              </a:p>
              <a:p>
                <a:pPr algn="ctr" eaLnBrk="0" fontAlgn="base" hangingPunct="0">
                  <a:spcBef>
                    <a:spcPct val="0"/>
                  </a:spcBef>
                  <a:spcAft>
                    <a:spcPct val="0"/>
                  </a:spcAft>
                </a:pPr>
                <a:r>
                  <a:rPr lang="en-US" sz="1400" dirty="0">
                    <a:solidFill>
                      <a:srgbClr val="002060"/>
                    </a:solidFill>
                    <a:latin typeface="GillSans" pitchFamily="34" charset="0"/>
                  </a:rPr>
                  <a:t>40-44</a:t>
                </a:r>
              </a:p>
              <a:p>
                <a:pPr algn="ctr" eaLnBrk="0" fontAlgn="base" hangingPunct="0">
                  <a:spcBef>
                    <a:spcPct val="0"/>
                  </a:spcBef>
                  <a:spcAft>
                    <a:spcPct val="0"/>
                  </a:spcAft>
                </a:pPr>
                <a:r>
                  <a:rPr lang="en-US" sz="1400" dirty="0">
                    <a:solidFill>
                      <a:srgbClr val="002060"/>
                    </a:solidFill>
                    <a:latin typeface="GillSans" pitchFamily="34" charset="0"/>
                  </a:rPr>
                  <a:t>35-39</a:t>
                </a:r>
              </a:p>
              <a:p>
                <a:pPr algn="ctr" eaLnBrk="0" fontAlgn="base" hangingPunct="0">
                  <a:spcBef>
                    <a:spcPct val="0"/>
                  </a:spcBef>
                  <a:spcAft>
                    <a:spcPct val="0"/>
                  </a:spcAft>
                </a:pPr>
                <a:r>
                  <a:rPr lang="en-US" sz="1400" dirty="0">
                    <a:solidFill>
                      <a:srgbClr val="002060"/>
                    </a:solidFill>
                    <a:latin typeface="GillSans" pitchFamily="34" charset="0"/>
                  </a:rPr>
                  <a:t>30-34</a:t>
                </a:r>
              </a:p>
              <a:p>
                <a:pPr algn="ctr" eaLnBrk="0" fontAlgn="base" hangingPunct="0">
                  <a:spcBef>
                    <a:spcPct val="0"/>
                  </a:spcBef>
                  <a:spcAft>
                    <a:spcPct val="0"/>
                  </a:spcAft>
                </a:pPr>
                <a:r>
                  <a:rPr lang="en-US" sz="1400" dirty="0">
                    <a:solidFill>
                      <a:srgbClr val="002060"/>
                    </a:solidFill>
                    <a:latin typeface="GillSans" pitchFamily="34" charset="0"/>
                  </a:rPr>
                  <a:t>25-29</a:t>
                </a:r>
              </a:p>
              <a:p>
                <a:pPr algn="ctr" eaLnBrk="0" fontAlgn="base" hangingPunct="0">
                  <a:spcBef>
                    <a:spcPct val="0"/>
                  </a:spcBef>
                  <a:spcAft>
                    <a:spcPct val="0"/>
                  </a:spcAft>
                </a:pPr>
                <a:r>
                  <a:rPr lang="en-US" sz="1400" dirty="0">
                    <a:solidFill>
                      <a:srgbClr val="002060"/>
                    </a:solidFill>
                    <a:latin typeface="GillSans" pitchFamily="34" charset="0"/>
                  </a:rPr>
                  <a:t>20-24</a:t>
                </a:r>
              </a:p>
              <a:p>
                <a:pPr algn="ctr" eaLnBrk="0" fontAlgn="base" hangingPunct="0">
                  <a:spcBef>
                    <a:spcPct val="0"/>
                  </a:spcBef>
                  <a:spcAft>
                    <a:spcPct val="0"/>
                  </a:spcAft>
                </a:pPr>
                <a:r>
                  <a:rPr lang="en-US" sz="1400" dirty="0">
                    <a:solidFill>
                      <a:srgbClr val="002060"/>
                    </a:solidFill>
                    <a:latin typeface="GillSans" pitchFamily="34" charset="0"/>
                  </a:rPr>
                  <a:t>15-19</a:t>
                </a:r>
              </a:p>
              <a:p>
                <a:pPr algn="ctr" eaLnBrk="0" fontAlgn="base" hangingPunct="0">
                  <a:spcBef>
                    <a:spcPct val="0"/>
                  </a:spcBef>
                  <a:spcAft>
                    <a:spcPct val="0"/>
                  </a:spcAft>
                </a:pPr>
                <a:r>
                  <a:rPr lang="en-US" sz="1400" dirty="0">
                    <a:solidFill>
                      <a:srgbClr val="002060"/>
                    </a:solidFill>
                    <a:latin typeface="GillSans" pitchFamily="34" charset="0"/>
                  </a:rPr>
                  <a:t>10-14</a:t>
                </a:r>
              </a:p>
              <a:p>
                <a:pPr algn="ctr" eaLnBrk="0" fontAlgn="base" hangingPunct="0">
                  <a:spcBef>
                    <a:spcPct val="0"/>
                  </a:spcBef>
                  <a:spcAft>
                    <a:spcPct val="0"/>
                  </a:spcAft>
                </a:pPr>
                <a:r>
                  <a:rPr lang="en-US" sz="1400" dirty="0">
                    <a:solidFill>
                      <a:srgbClr val="002060"/>
                    </a:solidFill>
                    <a:latin typeface="GillSans" pitchFamily="34" charset="0"/>
                  </a:rPr>
                  <a:t>5-9</a:t>
                </a:r>
              </a:p>
              <a:p>
                <a:pPr algn="ctr" eaLnBrk="0" fontAlgn="base" hangingPunct="0">
                  <a:spcBef>
                    <a:spcPct val="0"/>
                  </a:spcBef>
                  <a:spcAft>
                    <a:spcPct val="0"/>
                  </a:spcAft>
                </a:pPr>
                <a:r>
                  <a:rPr lang="en-US" sz="1400" dirty="0">
                    <a:solidFill>
                      <a:srgbClr val="002060"/>
                    </a:solidFill>
                    <a:latin typeface="GillSans" pitchFamily="34" charset="0"/>
                  </a:rPr>
                  <a:t>0-4</a:t>
                </a:r>
                <a:endParaRPr lang="en-US" sz="2400" dirty="0">
                  <a:solidFill>
                    <a:srgbClr val="002060"/>
                  </a:solidFill>
                  <a:latin typeface="Times New Roman" pitchFamily="18" charset="0"/>
                </a:endParaRPr>
              </a:p>
            </p:txBody>
          </p:sp>
          <p:grpSp>
            <p:nvGrpSpPr>
              <p:cNvPr id="5137" name="Group 10"/>
              <p:cNvGrpSpPr>
                <a:grpSpLocks/>
              </p:cNvGrpSpPr>
              <p:nvPr/>
            </p:nvGrpSpPr>
            <p:grpSpPr bwMode="auto">
              <a:xfrm>
                <a:off x="453" y="3504"/>
                <a:ext cx="4923" cy="192"/>
                <a:chOff x="458" y="3744"/>
                <a:chExt cx="4923" cy="192"/>
              </a:xfrm>
            </p:grpSpPr>
            <p:sp>
              <p:nvSpPr>
                <p:cNvPr id="5142" name="Text Box 11"/>
                <p:cNvSpPr txBox="1">
                  <a:spLocks noChangeArrowheads="1"/>
                </p:cNvSpPr>
                <p:nvPr/>
              </p:nvSpPr>
              <p:spPr bwMode="auto">
                <a:xfrm>
                  <a:off x="458"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12</a:t>
                  </a:r>
                </a:p>
              </p:txBody>
            </p:sp>
            <p:sp>
              <p:nvSpPr>
                <p:cNvPr id="5143" name="Rectangle 12"/>
                <p:cNvSpPr>
                  <a:spLocks noChangeArrowheads="1"/>
                </p:cNvSpPr>
                <p:nvPr/>
              </p:nvSpPr>
              <p:spPr bwMode="auto">
                <a:xfrm>
                  <a:off x="5141"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12</a:t>
                  </a:r>
                </a:p>
              </p:txBody>
            </p:sp>
            <p:sp>
              <p:nvSpPr>
                <p:cNvPr id="5144" name="Rectangle 13"/>
                <p:cNvSpPr>
                  <a:spLocks noChangeArrowheads="1"/>
                </p:cNvSpPr>
                <p:nvPr/>
              </p:nvSpPr>
              <p:spPr bwMode="auto">
                <a:xfrm>
                  <a:off x="4797"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10</a:t>
                  </a:r>
                </a:p>
              </p:txBody>
            </p:sp>
            <p:sp>
              <p:nvSpPr>
                <p:cNvPr id="5145" name="Rectangle 14"/>
                <p:cNvSpPr>
                  <a:spLocks noChangeArrowheads="1"/>
                </p:cNvSpPr>
                <p:nvPr/>
              </p:nvSpPr>
              <p:spPr bwMode="auto">
                <a:xfrm>
                  <a:off x="820"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10</a:t>
                  </a:r>
                </a:p>
              </p:txBody>
            </p:sp>
            <p:sp>
              <p:nvSpPr>
                <p:cNvPr id="5146" name="Rectangle 15"/>
                <p:cNvSpPr>
                  <a:spLocks noChangeArrowheads="1"/>
                </p:cNvSpPr>
                <p:nvPr/>
              </p:nvSpPr>
              <p:spPr bwMode="auto">
                <a:xfrm>
                  <a:off x="4485"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8</a:t>
                  </a:r>
                </a:p>
              </p:txBody>
            </p:sp>
            <p:sp>
              <p:nvSpPr>
                <p:cNvPr id="5147" name="Rectangle 16"/>
                <p:cNvSpPr>
                  <a:spLocks noChangeArrowheads="1"/>
                </p:cNvSpPr>
                <p:nvPr/>
              </p:nvSpPr>
              <p:spPr bwMode="auto">
                <a:xfrm>
                  <a:off x="4113"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6</a:t>
                  </a:r>
                </a:p>
              </p:txBody>
            </p:sp>
            <p:sp>
              <p:nvSpPr>
                <p:cNvPr id="5148" name="Rectangle 17"/>
                <p:cNvSpPr>
                  <a:spLocks noChangeArrowheads="1"/>
                </p:cNvSpPr>
                <p:nvPr/>
              </p:nvSpPr>
              <p:spPr bwMode="auto">
                <a:xfrm>
                  <a:off x="1216"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8</a:t>
                  </a:r>
                </a:p>
              </p:txBody>
            </p:sp>
            <p:sp>
              <p:nvSpPr>
                <p:cNvPr id="5149" name="Rectangle 18"/>
                <p:cNvSpPr>
                  <a:spLocks noChangeArrowheads="1"/>
                </p:cNvSpPr>
                <p:nvPr/>
              </p:nvSpPr>
              <p:spPr bwMode="auto">
                <a:xfrm>
                  <a:off x="1509"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6</a:t>
                  </a:r>
                </a:p>
              </p:txBody>
            </p:sp>
            <p:sp>
              <p:nvSpPr>
                <p:cNvPr id="5150" name="Rectangle 19"/>
                <p:cNvSpPr>
                  <a:spLocks noChangeArrowheads="1"/>
                </p:cNvSpPr>
                <p:nvPr/>
              </p:nvSpPr>
              <p:spPr bwMode="auto">
                <a:xfrm>
                  <a:off x="3768"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4</a:t>
                  </a:r>
                </a:p>
              </p:txBody>
            </p:sp>
            <p:sp>
              <p:nvSpPr>
                <p:cNvPr id="5151" name="Rectangle 20"/>
                <p:cNvSpPr>
                  <a:spLocks noChangeArrowheads="1"/>
                </p:cNvSpPr>
                <p:nvPr/>
              </p:nvSpPr>
              <p:spPr bwMode="auto">
                <a:xfrm>
                  <a:off x="1854"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4</a:t>
                  </a:r>
                </a:p>
              </p:txBody>
            </p:sp>
            <p:sp>
              <p:nvSpPr>
                <p:cNvPr id="5152" name="Rectangle 21"/>
                <p:cNvSpPr>
                  <a:spLocks noChangeArrowheads="1"/>
                </p:cNvSpPr>
                <p:nvPr/>
              </p:nvSpPr>
              <p:spPr bwMode="auto">
                <a:xfrm>
                  <a:off x="3425"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2</a:t>
                  </a:r>
                </a:p>
              </p:txBody>
            </p:sp>
            <p:sp>
              <p:nvSpPr>
                <p:cNvPr id="5153" name="Rectangle 22"/>
                <p:cNvSpPr>
                  <a:spLocks noChangeArrowheads="1"/>
                </p:cNvSpPr>
                <p:nvPr/>
              </p:nvSpPr>
              <p:spPr bwMode="auto">
                <a:xfrm>
                  <a:off x="2247"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2</a:t>
                  </a:r>
                </a:p>
              </p:txBody>
            </p:sp>
            <p:sp>
              <p:nvSpPr>
                <p:cNvPr id="5154" name="Rectangle 23"/>
                <p:cNvSpPr>
                  <a:spLocks noChangeArrowheads="1"/>
                </p:cNvSpPr>
                <p:nvPr/>
              </p:nvSpPr>
              <p:spPr bwMode="auto">
                <a:xfrm>
                  <a:off x="2591"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0</a:t>
                  </a:r>
                </a:p>
              </p:txBody>
            </p:sp>
            <p:sp>
              <p:nvSpPr>
                <p:cNvPr id="5155" name="Rectangle 24"/>
                <p:cNvSpPr>
                  <a:spLocks noChangeArrowheads="1"/>
                </p:cNvSpPr>
                <p:nvPr/>
              </p:nvSpPr>
              <p:spPr bwMode="auto">
                <a:xfrm>
                  <a:off x="2984"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0</a:t>
                  </a:r>
                </a:p>
              </p:txBody>
            </p:sp>
          </p:grpSp>
          <p:grpSp>
            <p:nvGrpSpPr>
              <p:cNvPr id="5138" name="Group 25"/>
              <p:cNvGrpSpPr>
                <a:grpSpLocks/>
              </p:cNvGrpSpPr>
              <p:nvPr/>
            </p:nvGrpSpPr>
            <p:grpSpPr bwMode="auto">
              <a:xfrm>
                <a:off x="1338" y="3669"/>
                <a:ext cx="3123" cy="219"/>
                <a:chOff x="1338" y="3902"/>
                <a:chExt cx="3123" cy="219"/>
              </a:xfrm>
            </p:grpSpPr>
            <p:sp>
              <p:nvSpPr>
                <p:cNvPr id="5139" name="Text Box 26"/>
                <p:cNvSpPr txBox="1">
                  <a:spLocks noChangeArrowheads="1"/>
                </p:cNvSpPr>
                <p:nvPr/>
              </p:nvSpPr>
              <p:spPr bwMode="auto">
                <a:xfrm>
                  <a:off x="3972" y="3929"/>
                  <a:ext cx="489"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Arial" pitchFamily="34" charset="0"/>
                    </a:rPr>
                    <a:t>Millions</a:t>
                  </a:r>
                </a:p>
              </p:txBody>
            </p:sp>
            <p:sp>
              <p:nvSpPr>
                <p:cNvPr id="5140" name="Rectangle 27"/>
                <p:cNvSpPr>
                  <a:spLocks noChangeArrowheads="1"/>
                </p:cNvSpPr>
                <p:nvPr/>
              </p:nvSpPr>
              <p:spPr bwMode="auto">
                <a:xfrm>
                  <a:off x="1338" y="3902"/>
                  <a:ext cx="489"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Arial" pitchFamily="34" charset="0"/>
                    </a:rPr>
                    <a:t>Millions</a:t>
                  </a:r>
                </a:p>
              </p:txBody>
            </p:sp>
            <p:sp>
              <p:nvSpPr>
                <p:cNvPr id="5141" name="Text Box 28"/>
                <p:cNvSpPr txBox="1">
                  <a:spLocks noChangeArrowheads="1"/>
                </p:cNvSpPr>
                <p:nvPr/>
              </p:nvSpPr>
              <p:spPr bwMode="auto">
                <a:xfrm>
                  <a:off x="2723" y="3929"/>
                  <a:ext cx="315"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Arial" pitchFamily="34" charset="0"/>
                    </a:rPr>
                    <a:t>Age</a:t>
                  </a:r>
                </a:p>
              </p:txBody>
            </p:sp>
          </p:grpSp>
        </p:grpSp>
      </p:grpSp>
      <p:sp>
        <p:nvSpPr>
          <p:cNvPr id="5127" name="Rectangle 30"/>
          <p:cNvSpPr>
            <a:spLocks noChangeArrowheads="1"/>
          </p:cNvSpPr>
          <p:nvPr/>
        </p:nvSpPr>
        <p:spPr bwMode="auto">
          <a:xfrm>
            <a:off x="2895600" y="3886200"/>
            <a:ext cx="1338263" cy="33655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1600" b="1" dirty="0">
                <a:solidFill>
                  <a:srgbClr val="002060"/>
                </a:solidFill>
                <a:latin typeface="GillSans" pitchFamily="34" charset="0"/>
              </a:rPr>
              <a:t>Labor force</a:t>
            </a:r>
          </a:p>
        </p:txBody>
      </p:sp>
      <p:sp>
        <p:nvSpPr>
          <p:cNvPr id="5128" name="Rectangle 31"/>
          <p:cNvSpPr>
            <a:spLocks noChangeArrowheads="1"/>
          </p:cNvSpPr>
          <p:nvPr/>
        </p:nvSpPr>
        <p:spPr bwMode="auto">
          <a:xfrm>
            <a:off x="2805113" y="4997450"/>
            <a:ext cx="1233487" cy="336550"/>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GillSans" pitchFamily="34" charset="0"/>
              </a:rPr>
              <a:t>Population</a:t>
            </a:r>
          </a:p>
        </p:txBody>
      </p:sp>
      <p:grpSp>
        <p:nvGrpSpPr>
          <p:cNvPr id="5130" name="Group 33"/>
          <p:cNvGrpSpPr>
            <a:grpSpLocks/>
          </p:cNvGrpSpPr>
          <p:nvPr/>
        </p:nvGrpSpPr>
        <p:grpSpPr bwMode="auto">
          <a:xfrm>
            <a:off x="6934200" y="914400"/>
            <a:ext cx="2057400" cy="457200"/>
            <a:chOff x="2160" y="672"/>
            <a:chExt cx="1296" cy="288"/>
          </a:xfrm>
        </p:grpSpPr>
        <p:sp>
          <p:nvSpPr>
            <p:cNvPr id="5131" name="Rectangle 34" descr="Wide upward diagonal"/>
            <p:cNvSpPr>
              <a:spLocks noChangeArrowheads="1"/>
            </p:cNvSpPr>
            <p:nvPr/>
          </p:nvSpPr>
          <p:spPr bwMode="auto">
            <a:xfrm>
              <a:off x="2256" y="768"/>
              <a:ext cx="144" cy="144"/>
            </a:xfrm>
            <a:prstGeom prst="rect">
              <a:avLst/>
            </a:prstGeom>
            <a:pattFill prst="wdUpDiag">
              <a:fgClr>
                <a:srgbClr val="FF9900"/>
              </a:fgClr>
              <a:bgClr>
                <a:srgbClr val="FFFFFF"/>
              </a:bgClr>
            </a:patt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sp>
          <p:nvSpPr>
            <p:cNvPr id="5132" name="Text Box 35"/>
            <p:cNvSpPr txBox="1">
              <a:spLocks noChangeArrowheads="1"/>
            </p:cNvSpPr>
            <p:nvPr/>
          </p:nvSpPr>
          <p:spPr bwMode="auto">
            <a:xfrm>
              <a:off x="2448" y="720"/>
              <a:ext cx="1008" cy="173"/>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1200" dirty="0">
                  <a:solidFill>
                    <a:srgbClr val="002060"/>
                  </a:solidFill>
                  <a:latin typeface="Arial" pitchFamily="34" charset="0"/>
                </a:rPr>
                <a:t>Baby boomers</a:t>
              </a:r>
            </a:p>
          </p:txBody>
        </p:sp>
        <p:sp>
          <p:nvSpPr>
            <p:cNvPr id="5133" name="Rectangle 36"/>
            <p:cNvSpPr>
              <a:spLocks noChangeArrowheads="1"/>
            </p:cNvSpPr>
            <p:nvPr/>
          </p:nvSpPr>
          <p:spPr bwMode="auto">
            <a:xfrm>
              <a:off x="2160" y="672"/>
              <a:ext cx="1104" cy="288"/>
            </a:xfrm>
            <a:prstGeom prst="rect">
              <a:avLst/>
            </a:prstGeom>
            <a:no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grpSp>
    </p:spTree>
    <p:extLst>
      <p:ext uri="{BB962C8B-B14F-4D97-AF65-F5344CB8AC3E}">
        <p14:creationId xmlns:p14="http://schemas.microsoft.com/office/powerpoint/2010/main" val="640626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1452563" y="197645"/>
            <a:ext cx="7162800" cy="1066800"/>
          </a:xfrm>
        </p:spPr>
        <p:txBody>
          <a:bodyPr/>
          <a:lstStyle/>
          <a:p>
            <a:pPr algn="l" eaLnBrk="1" hangingPunct="1"/>
            <a:r>
              <a:rPr lang="en-US" sz="3600" dirty="0" smtClean="0"/>
              <a:t>Population and Labor force, 2000</a:t>
            </a:r>
          </a:p>
        </p:txBody>
      </p:sp>
      <p:grpSp>
        <p:nvGrpSpPr>
          <p:cNvPr id="6150" name="Group 3"/>
          <p:cNvGrpSpPr>
            <a:grpSpLocks/>
          </p:cNvGrpSpPr>
          <p:nvPr/>
        </p:nvGrpSpPr>
        <p:grpSpPr bwMode="auto">
          <a:xfrm>
            <a:off x="990600" y="1676400"/>
            <a:ext cx="7815263" cy="4768850"/>
            <a:chOff x="432" y="788"/>
            <a:chExt cx="4923" cy="3004"/>
          </a:xfrm>
        </p:grpSpPr>
        <p:grpSp>
          <p:nvGrpSpPr>
            <p:cNvPr id="6157" name="Group 4"/>
            <p:cNvGrpSpPr>
              <a:grpSpLocks/>
            </p:cNvGrpSpPr>
            <p:nvPr/>
          </p:nvGrpSpPr>
          <p:grpSpPr bwMode="auto">
            <a:xfrm>
              <a:off x="432" y="919"/>
              <a:ext cx="4923" cy="2873"/>
              <a:chOff x="458" y="1248"/>
              <a:chExt cx="4923" cy="2873"/>
            </a:xfrm>
          </p:grpSpPr>
          <p:graphicFrame>
            <p:nvGraphicFramePr>
              <p:cNvPr id="6146" name="Object 5"/>
              <p:cNvGraphicFramePr>
                <a:graphicFrameLocks noChangeAspect="1"/>
              </p:cNvGraphicFramePr>
              <p:nvPr/>
            </p:nvGraphicFramePr>
            <p:xfrm>
              <a:off x="3072" y="1248"/>
              <a:ext cx="2255" cy="2591"/>
            </p:xfrm>
            <a:graphic>
              <a:graphicData uri="http://schemas.openxmlformats.org/presentationml/2006/ole">
                <mc:AlternateContent xmlns:mc="http://schemas.openxmlformats.org/markup-compatibility/2006">
                  <mc:Choice xmlns:v="urn:schemas-microsoft-com:vml" Requires="v">
                    <p:oleObj spid="_x0000_s17488" name="Chart" r:id="rId4" imgW="7772535" imgH="4114800" progId="MSGraph.Chart.8">
                      <p:embed followColorScheme="full"/>
                    </p:oleObj>
                  </mc:Choice>
                  <mc:Fallback>
                    <p:oleObj name="Chart" r:id="rId4" imgW="7772535" imgH="4114800" progId="MSGraph.Chart.8">
                      <p:embed followColorScheme="full"/>
                      <p:pic>
                        <p:nvPicPr>
                          <p:cNvPr id="0" name=""/>
                          <p:cNvPicPr>
                            <a:picLocks noChangeAspect="1" noChangeArrowheads="1"/>
                          </p:cNvPicPr>
                          <p:nvPr/>
                        </p:nvPicPr>
                        <p:blipFill>
                          <a:blip r:embed="rId5"/>
                          <a:srcRect/>
                          <a:stretch>
                            <a:fillRect/>
                          </a:stretch>
                        </p:blipFill>
                        <p:spPr bwMode="auto">
                          <a:xfrm>
                            <a:off x="3072" y="1248"/>
                            <a:ext cx="2255" cy="2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6"/>
              <p:cNvGraphicFramePr>
                <a:graphicFrameLocks noChangeAspect="1"/>
              </p:cNvGraphicFramePr>
              <p:nvPr/>
            </p:nvGraphicFramePr>
            <p:xfrm>
              <a:off x="528" y="1248"/>
              <a:ext cx="2208" cy="2592"/>
            </p:xfrm>
            <a:graphic>
              <a:graphicData uri="http://schemas.openxmlformats.org/presentationml/2006/ole">
                <mc:AlternateContent xmlns:mc="http://schemas.openxmlformats.org/markup-compatibility/2006">
                  <mc:Choice xmlns:v="urn:schemas-microsoft-com:vml" Requires="v">
                    <p:oleObj spid="_x0000_s17489" name="Chart" r:id="rId6" imgW="7772535" imgH="4114800" progId="MSGraph.Chart.8">
                      <p:embed followColorScheme="full"/>
                    </p:oleObj>
                  </mc:Choice>
                  <mc:Fallback>
                    <p:oleObj name="Chart" r:id="rId6" imgW="7772535" imgH="4114800" progId="MSGraph.Chart.8">
                      <p:embed followColorScheme="full"/>
                      <p:pic>
                        <p:nvPicPr>
                          <p:cNvPr id="0" name=""/>
                          <p:cNvPicPr>
                            <a:picLocks noChangeAspect="1" noChangeArrowheads="1"/>
                          </p:cNvPicPr>
                          <p:nvPr/>
                        </p:nvPicPr>
                        <p:blipFill>
                          <a:blip r:embed="rId7"/>
                          <a:srcRect/>
                          <a:stretch>
                            <a:fillRect/>
                          </a:stretch>
                        </p:blipFill>
                        <p:spPr bwMode="auto">
                          <a:xfrm>
                            <a:off x="528" y="1248"/>
                            <a:ext cx="2208" cy="2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164" name="Group 7"/>
              <p:cNvGrpSpPr>
                <a:grpSpLocks/>
              </p:cNvGrpSpPr>
              <p:nvPr/>
            </p:nvGrpSpPr>
            <p:grpSpPr bwMode="auto">
              <a:xfrm>
                <a:off x="458" y="3744"/>
                <a:ext cx="4923" cy="192"/>
                <a:chOff x="458" y="3744"/>
                <a:chExt cx="4923" cy="192"/>
              </a:xfrm>
            </p:grpSpPr>
            <p:sp>
              <p:nvSpPr>
                <p:cNvPr id="6169" name="Text Box 8"/>
                <p:cNvSpPr txBox="1">
                  <a:spLocks noChangeArrowheads="1"/>
                </p:cNvSpPr>
                <p:nvPr/>
              </p:nvSpPr>
              <p:spPr bwMode="auto">
                <a:xfrm>
                  <a:off x="458"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12</a:t>
                  </a:r>
                </a:p>
              </p:txBody>
            </p:sp>
            <p:sp>
              <p:nvSpPr>
                <p:cNvPr id="6170" name="Rectangle 9"/>
                <p:cNvSpPr>
                  <a:spLocks noChangeArrowheads="1"/>
                </p:cNvSpPr>
                <p:nvPr/>
              </p:nvSpPr>
              <p:spPr bwMode="auto">
                <a:xfrm>
                  <a:off x="5141"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12</a:t>
                  </a:r>
                </a:p>
              </p:txBody>
            </p:sp>
            <p:sp>
              <p:nvSpPr>
                <p:cNvPr id="6171" name="Rectangle 10"/>
                <p:cNvSpPr>
                  <a:spLocks noChangeArrowheads="1"/>
                </p:cNvSpPr>
                <p:nvPr/>
              </p:nvSpPr>
              <p:spPr bwMode="auto">
                <a:xfrm>
                  <a:off x="4797"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10</a:t>
                  </a:r>
                </a:p>
              </p:txBody>
            </p:sp>
            <p:sp>
              <p:nvSpPr>
                <p:cNvPr id="6172" name="Rectangle 11"/>
                <p:cNvSpPr>
                  <a:spLocks noChangeArrowheads="1"/>
                </p:cNvSpPr>
                <p:nvPr/>
              </p:nvSpPr>
              <p:spPr bwMode="auto">
                <a:xfrm>
                  <a:off x="820"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10</a:t>
                  </a:r>
                </a:p>
              </p:txBody>
            </p:sp>
            <p:sp>
              <p:nvSpPr>
                <p:cNvPr id="6173" name="Rectangle 12"/>
                <p:cNvSpPr>
                  <a:spLocks noChangeArrowheads="1"/>
                </p:cNvSpPr>
                <p:nvPr/>
              </p:nvSpPr>
              <p:spPr bwMode="auto">
                <a:xfrm>
                  <a:off x="4485"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8</a:t>
                  </a:r>
                </a:p>
              </p:txBody>
            </p:sp>
            <p:sp>
              <p:nvSpPr>
                <p:cNvPr id="6174" name="Rectangle 13"/>
                <p:cNvSpPr>
                  <a:spLocks noChangeArrowheads="1"/>
                </p:cNvSpPr>
                <p:nvPr/>
              </p:nvSpPr>
              <p:spPr bwMode="auto">
                <a:xfrm>
                  <a:off x="4113"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6</a:t>
                  </a:r>
                </a:p>
              </p:txBody>
            </p:sp>
            <p:sp>
              <p:nvSpPr>
                <p:cNvPr id="6175" name="Rectangle 14"/>
                <p:cNvSpPr>
                  <a:spLocks noChangeArrowheads="1"/>
                </p:cNvSpPr>
                <p:nvPr/>
              </p:nvSpPr>
              <p:spPr bwMode="auto">
                <a:xfrm>
                  <a:off x="1216"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8</a:t>
                  </a:r>
                </a:p>
              </p:txBody>
            </p:sp>
            <p:sp>
              <p:nvSpPr>
                <p:cNvPr id="6176" name="Rectangle 15"/>
                <p:cNvSpPr>
                  <a:spLocks noChangeArrowheads="1"/>
                </p:cNvSpPr>
                <p:nvPr/>
              </p:nvSpPr>
              <p:spPr bwMode="auto">
                <a:xfrm>
                  <a:off x="1509"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6</a:t>
                  </a:r>
                </a:p>
              </p:txBody>
            </p:sp>
            <p:sp>
              <p:nvSpPr>
                <p:cNvPr id="6177" name="Rectangle 16"/>
                <p:cNvSpPr>
                  <a:spLocks noChangeArrowheads="1"/>
                </p:cNvSpPr>
                <p:nvPr/>
              </p:nvSpPr>
              <p:spPr bwMode="auto">
                <a:xfrm>
                  <a:off x="3768"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4</a:t>
                  </a:r>
                </a:p>
              </p:txBody>
            </p:sp>
            <p:sp>
              <p:nvSpPr>
                <p:cNvPr id="6178" name="Rectangle 17"/>
                <p:cNvSpPr>
                  <a:spLocks noChangeArrowheads="1"/>
                </p:cNvSpPr>
                <p:nvPr/>
              </p:nvSpPr>
              <p:spPr bwMode="auto">
                <a:xfrm>
                  <a:off x="1854"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4</a:t>
                  </a:r>
                </a:p>
              </p:txBody>
            </p:sp>
            <p:sp>
              <p:nvSpPr>
                <p:cNvPr id="6179" name="Rectangle 18"/>
                <p:cNvSpPr>
                  <a:spLocks noChangeArrowheads="1"/>
                </p:cNvSpPr>
                <p:nvPr/>
              </p:nvSpPr>
              <p:spPr bwMode="auto">
                <a:xfrm>
                  <a:off x="3425"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2</a:t>
                  </a:r>
                </a:p>
              </p:txBody>
            </p:sp>
            <p:sp>
              <p:nvSpPr>
                <p:cNvPr id="6180" name="Rectangle 19"/>
                <p:cNvSpPr>
                  <a:spLocks noChangeArrowheads="1"/>
                </p:cNvSpPr>
                <p:nvPr/>
              </p:nvSpPr>
              <p:spPr bwMode="auto">
                <a:xfrm>
                  <a:off x="2247"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2</a:t>
                  </a:r>
                </a:p>
              </p:txBody>
            </p:sp>
            <p:sp>
              <p:nvSpPr>
                <p:cNvPr id="6181" name="Rectangle 20"/>
                <p:cNvSpPr>
                  <a:spLocks noChangeArrowheads="1"/>
                </p:cNvSpPr>
                <p:nvPr/>
              </p:nvSpPr>
              <p:spPr bwMode="auto">
                <a:xfrm>
                  <a:off x="2591"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0</a:t>
                  </a:r>
                </a:p>
              </p:txBody>
            </p:sp>
            <p:sp>
              <p:nvSpPr>
                <p:cNvPr id="6182" name="Rectangle 21"/>
                <p:cNvSpPr>
                  <a:spLocks noChangeArrowheads="1"/>
                </p:cNvSpPr>
                <p:nvPr/>
              </p:nvSpPr>
              <p:spPr bwMode="auto">
                <a:xfrm>
                  <a:off x="2984"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0</a:t>
                  </a:r>
                </a:p>
              </p:txBody>
            </p:sp>
          </p:grpSp>
          <p:grpSp>
            <p:nvGrpSpPr>
              <p:cNvPr id="6165" name="Group 22"/>
              <p:cNvGrpSpPr>
                <a:grpSpLocks/>
              </p:cNvGrpSpPr>
              <p:nvPr/>
            </p:nvGrpSpPr>
            <p:grpSpPr bwMode="auto">
              <a:xfrm>
                <a:off x="1332" y="3929"/>
                <a:ext cx="3129" cy="192"/>
                <a:chOff x="1332" y="3929"/>
                <a:chExt cx="3129" cy="192"/>
              </a:xfrm>
            </p:grpSpPr>
            <p:sp>
              <p:nvSpPr>
                <p:cNvPr id="6166" name="Text Box 23"/>
                <p:cNvSpPr txBox="1">
                  <a:spLocks noChangeArrowheads="1"/>
                </p:cNvSpPr>
                <p:nvPr/>
              </p:nvSpPr>
              <p:spPr bwMode="auto">
                <a:xfrm>
                  <a:off x="3972" y="3929"/>
                  <a:ext cx="489"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Millions</a:t>
                  </a:r>
                </a:p>
              </p:txBody>
            </p:sp>
            <p:sp>
              <p:nvSpPr>
                <p:cNvPr id="6167" name="Rectangle 24"/>
                <p:cNvSpPr>
                  <a:spLocks noChangeArrowheads="1"/>
                </p:cNvSpPr>
                <p:nvPr/>
              </p:nvSpPr>
              <p:spPr bwMode="auto">
                <a:xfrm>
                  <a:off x="1332" y="3929"/>
                  <a:ext cx="489"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Millions</a:t>
                  </a:r>
                </a:p>
              </p:txBody>
            </p:sp>
            <p:sp>
              <p:nvSpPr>
                <p:cNvPr id="6168" name="Text Box 25"/>
                <p:cNvSpPr txBox="1">
                  <a:spLocks noChangeArrowheads="1"/>
                </p:cNvSpPr>
                <p:nvPr/>
              </p:nvSpPr>
              <p:spPr bwMode="auto">
                <a:xfrm>
                  <a:off x="2723" y="3929"/>
                  <a:ext cx="315"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Age</a:t>
                  </a:r>
                  <a:endParaRPr lang="en-US" sz="1400" dirty="0">
                    <a:solidFill>
                      <a:srgbClr val="002060"/>
                    </a:solidFill>
                    <a:latin typeface="Times New Roman" pitchFamily="18" charset="0"/>
                  </a:endParaRPr>
                </a:p>
              </p:txBody>
            </p:sp>
          </p:grpSp>
        </p:grpSp>
        <p:sp>
          <p:nvSpPr>
            <p:cNvPr id="6158" name="Rectangle 26"/>
            <p:cNvSpPr>
              <a:spLocks noChangeArrowheads="1"/>
            </p:cNvSpPr>
            <p:nvPr/>
          </p:nvSpPr>
          <p:spPr bwMode="auto">
            <a:xfrm>
              <a:off x="1626" y="2544"/>
              <a:ext cx="822"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GillSans" pitchFamily="34" charset="0"/>
                </a:rPr>
                <a:t>Labor force</a:t>
              </a:r>
            </a:p>
          </p:txBody>
        </p:sp>
        <p:sp>
          <p:nvSpPr>
            <p:cNvPr id="6159" name="Rectangle 27"/>
            <p:cNvSpPr>
              <a:spLocks noChangeArrowheads="1"/>
            </p:cNvSpPr>
            <p:nvPr/>
          </p:nvSpPr>
          <p:spPr bwMode="auto">
            <a:xfrm>
              <a:off x="1392" y="3100"/>
              <a:ext cx="777"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GillSans" pitchFamily="34" charset="0"/>
                </a:rPr>
                <a:t>Population</a:t>
              </a:r>
            </a:p>
          </p:txBody>
        </p:sp>
        <p:sp>
          <p:nvSpPr>
            <p:cNvPr id="6160" name="Text Box 28"/>
            <p:cNvSpPr txBox="1">
              <a:spLocks noChangeArrowheads="1"/>
            </p:cNvSpPr>
            <p:nvPr/>
          </p:nvSpPr>
          <p:spPr bwMode="auto">
            <a:xfrm>
              <a:off x="2648" y="1015"/>
              <a:ext cx="472" cy="247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1400" dirty="0">
                  <a:solidFill>
                    <a:srgbClr val="002060"/>
                  </a:solidFill>
                  <a:latin typeface="GillSans" pitchFamily="34" charset="0"/>
                </a:rPr>
                <a:t>85+</a:t>
              </a:r>
            </a:p>
            <a:p>
              <a:pPr algn="ctr" eaLnBrk="0" fontAlgn="base" hangingPunct="0">
                <a:spcBef>
                  <a:spcPct val="0"/>
                </a:spcBef>
                <a:spcAft>
                  <a:spcPct val="0"/>
                </a:spcAft>
              </a:pPr>
              <a:r>
                <a:rPr lang="en-US" sz="1400" dirty="0">
                  <a:solidFill>
                    <a:srgbClr val="002060"/>
                  </a:solidFill>
                  <a:latin typeface="GillSans" pitchFamily="34" charset="0"/>
                </a:rPr>
                <a:t>80-84</a:t>
              </a:r>
            </a:p>
            <a:p>
              <a:pPr algn="ctr" eaLnBrk="0" fontAlgn="base" hangingPunct="0">
                <a:spcBef>
                  <a:spcPct val="0"/>
                </a:spcBef>
                <a:spcAft>
                  <a:spcPct val="0"/>
                </a:spcAft>
              </a:pPr>
              <a:r>
                <a:rPr lang="en-US" sz="1400" dirty="0">
                  <a:solidFill>
                    <a:srgbClr val="002060"/>
                  </a:solidFill>
                  <a:latin typeface="GillSans" pitchFamily="34" charset="0"/>
                </a:rPr>
                <a:t>75-79</a:t>
              </a:r>
            </a:p>
            <a:p>
              <a:pPr algn="ctr" eaLnBrk="0" fontAlgn="base" hangingPunct="0">
                <a:spcBef>
                  <a:spcPct val="0"/>
                </a:spcBef>
                <a:spcAft>
                  <a:spcPct val="0"/>
                </a:spcAft>
              </a:pPr>
              <a:r>
                <a:rPr lang="en-US" sz="1400" dirty="0">
                  <a:solidFill>
                    <a:srgbClr val="002060"/>
                  </a:solidFill>
                  <a:latin typeface="GillSans" pitchFamily="34" charset="0"/>
                </a:rPr>
                <a:t>70-74</a:t>
              </a:r>
            </a:p>
            <a:p>
              <a:pPr algn="ctr" eaLnBrk="0" fontAlgn="base" hangingPunct="0">
                <a:spcBef>
                  <a:spcPct val="0"/>
                </a:spcBef>
                <a:spcAft>
                  <a:spcPct val="0"/>
                </a:spcAft>
              </a:pPr>
              <a:r>
                <a:rPr lang="en-US" sz="1400" dirty="0">
                  <a:solidFill>
                    <a:srgbClr val="002060"/>
                  </a:solidFill>
                  <a:latin typeface="GillSans" pitchFamily="34" charset="0"/>
                </a:rPr>
                <a:t>65-69</a:t>
              </a:r>
            </a:p>
            <a:p>
              <a:pPr algn="ctr" eaLnBrk="0" fontAlgn="base" hangingPunct="0">
                <a:spcBef>
                  <a:spcPct val="0"/>
                </a:spcBef>
                <a:spcAft>
                  <a:spcPct val="0"/>
                </a:spcAft>
              </a:pPr>
              <a:r>
                <a:rPr lang="en-US" sz="1400" dirty="0">
                  <a:solidFill>
                    <a:srgbClr val="002060"/>
                  </a:solidFill>
                  <a:latin typeface="GillSans" pitchFamily="34" charset="0"/>
                </a:rPr>
                <a:t>60-64</a:t>
              </a:r>
            </a:p>
            <a:p>
              <a:pPr algn="ctr" eaLnBrk="0" fontAlgn="base" hangingPunct="0">
                <a:spcBef>
                  <a:spcPct val="0"/>
                </a:spcBef>
                <a:spcAft>
                  <a:spcPct val="0"/>
                </a:spcAft>
              </a:pPr>
              <a:r>
                <a:rPr lang="en-US" sz="1400" dirty="0">
                  <a:solidFill>
                    <a:srgbClr val="002060"/>
                  </a:solidFill>
                  <a:latin typeface="GillSans" pitchFamily="34" charset="0"/>
                </a:rPr>
                <a:t>55-59</a:t>
              </a:r>
            </a:p>
            <a:p>
              <a:pPr algn="ctr" eaLnBrk="0" fontAlgn="base" hangingPunct="0">
                <a:spcBef>
                  <a:spcPct val="0"/>
                </a:spcBef>
                <a:spcAft>
                  <a:spcPct val="0"/>
                </a:spcAft>
              </a:pPr>
              <a:r>
                <a:rPr lang="en-US" sz="1400" dirty="0">
                  <a:solidFill>
                    <a:srgbClr val="002060"/>
                  </a:solidFill>
                  <a:latin typeface="GillSans" pitchFamily="34" charset="0"/>
                </a:rPr>
                <a:t>50-54</a:t>
              </a:r>
            </a:p>
            <a:p>
              <a:pPr algn="ctr" eaLnBrk="0" fontAlgn="base" hangingPunct="0">
                <a:spcBef>
                  <a:spcPct val="0"/>
                </a:spcBef>
                <a:spcAft>
                  <a:spcPct val="0"/>
                </a:spcAft>
              </a:pPr>
              <a:r>
                <a:rPr lang="en-US" sz="1400" dirty="0">
                  <a:solidFill>
                    <a:srgbClr val="002060"/>
                  </a:solidFill>
                  <a:latin typeface="GillSans" pitchFamily="34" charset="0"/>
                </a:rPr>
                <a:t>45-59</a:t>
              </a:r>
            </a:p>
            <a:p>
              <a:pPr algn="ctr" eaLnBrk="0" fontAlgn="base" hangingPunct="0">
                <a:spcBef>
                  <a:spcPct val="0"/>
                </a:spcBef>
                <a:spcAft>
                  <a:spcPct val="0"/>
                </a:spcAft>
              </a:pPr>
              <a:r>
                <a:rPr lang="en-US" sz="1400" dirty="0">
                  <a:solidFill>
                    <a:srgbClr val="002060"/>
                  </a:solidFill>
                  <a:latin typeface="GillSans" pitchFamily="34" charset="0"/>
                </a:rPr>
                <a:t>40-44</a:t>
              </a:r>
            </a:p>
            <a:p>
              <a:pPr algn="ctr" eaLnBrk="0" fontAlgn="base" hangingPunct="0">
                <a:spcBef>
                  <a:spcPct val="0"/>
                </a:spcBef>
                <a:spcAft>
                  <a:spcPct val="0"/>
                </a:spcAft>
              </a:pPr>
              <a:r>
                <a:rPr lang="en-US" sz="1400" dirty="0">
                  <a:solidFill>
                    <a:srgbClr val="002060"/>
                  </a:solidFill>
                  <a:latin typeface="GillSans" pitchFamily="34" charset="0"/>
                </a:rPr>
                <a:t>35-39</a:t>
              </a:r>
            </a:p>
            <a:p>
              <a:pPr algn="ctr" eaLnBrk="0" fontAlgn="base" hangingPunct="0">
                <a:spcBef>
                  <a:spcPct val="0"/>
                </a:spcBef>
                <a:spcAft>
                  <a:spcPct val="0"/>
                </a:spcAft>
              </a:pPr>
              <a:r>
                <a:rPr lang="en-US" sz="1400" dirty="0">
                  <a:solidFill>
                    <a:srgbClr val="002060"/>
                  </a:solidFill>
                  <a:latin typeface="GillSans" pitchFamily="34" charset="0"/>
                </a:rPr>
                <a:t>30-34</a:t>
              </a:r>
            </a:p>
            <a:p>
              <a:pPr algn="ctr" eaLnBrk="0" fontAlgn="base" hangingPunct="0">
                <a:spcBef>
                  <a:spcPct val="0"/>
                </a:spcBef>
                <a:spcAft>
                  <a:spcPct val="0"/>
                </a:spcAft>
              </a:pPr>
              <a:r>
                <a:rPr lang="en-US" sz="1400" dirty="0">
                  <a:solidFill>
                    <a:srgbClr val="002060"/>
                  </a:solidFill>
                  <a:latin typeface="GillSans" pitchFamily="34" charset="0"/>
                </a:rPr>
                <a:t>25-29</a:t>
              </a:r>
            </a:p>
            <a:p>
              <a:pPr algn="ctr" eaLnBrk="0" fontAlgn="base" hangingPunct="0">
                <a:spcBef>
                  <a:spcPct val="0"/>
                </a:spcBef>
                <a:spcAft>
                  <a:spcPct val="0"/>
                </a:spcAft>
              </a:pPr>
              <a:r>
                <a:rPr lang="en-US" sz="1400" dirty="0">
                  <a:solidFill>
                    <a:srgbClr val="002060"/>
                  </a:solidFill>
                  <a:latin typeface="GillSans" pitchFamily="34" charset="0"/>
                </a:rPr>
                <a:t>20-24</a:t>
              </a:r>
            </a:p>
            <a:p>
              <a:pPr algn="ctr" eaLnBrk="0" fontAlgn="base" hangingPunct="0">
                <a:spcBef>
                  <a:spcPct val="0"/>
                </a:spcBef>
                <a:spcAft>
                  <a:spcPct val="0"/>
                </a:spcAft>
              </a:pPr>
              <a:r>
                <a:rPr lang="en-US" sz="1400" dirty="0">
                  <a:solidFill>
                    <a:srgbClr val="002060"/>
                  </a:solidFill>
                  <a:latin typeface="GillSans" pitchFamily="34" charset="0"/>
                </a:rPr>
                <a:t>15-19</a:t>
              </a:r>
            </a:p>
            <a:p>
              <a:pPr algn="ctr" eaLnBrk="0" fontAlgn="base" hangingPunct="0">
                <a:spcBef>
                  <a:spcPct val="0"/>
                </a:spcBef>
                <a:spcAft>
                  <a:spcPct val="0"/>
                </a:spcAft>
              </a:pPr>
              <a:r>
                <a:rPr lang="en-US" sz="1400" dirty="0">
                  <a:solidFill>
                    <a:srgbClr val="002060"/>
                  </a:solidFill>
                  <a:latin typeface="GillSans" pitchFamily="34" charset="0"/>
                </a:rPr>
                <a:t>10-14</a:t>
              </a:r>
            </a:p>
            <a:p>
              <a:pPr algn="ctr" eaLnBrk="0" fontAlgn="base" hangingPunct="0">
                <a:spcBef>
                  <a:spcPct val="0"/>
                </a:spcBef>
                <a:spcAft>
                  <a:spcPct val="0"/>
                </a:spcAft>
              </a:pPr>
              <a:r>
                <a:rPr lang="en-US" sz="1400" dirty="0">
                  <a:solidFill>
                    <a:srgbClr val="002060"/>
                  </a:solidFill>
                  <a:latin typeface="GillSans" pitchFamily="34" charset="0"/>
                </a:rPr>
                <a:t>5-9</a:t>
              </a:r>
            </a:p>
            <a:p>
              <a:pPr algn="ctr" eaLnBrk="0" fontAlgn="base" hangingPunct="0">
                <a:spcBef>
                  <a:spcPct val="0"/>
                </a:spcBef>
                <a:spcAft>
                  <a:spcPct val="0"/>
                </a:spcAft>
              </a:pPr>
              <a:r>
                <a:rPr lang="en-US" sz="1400" dirty="0">
                  <a:solidFill>
                    <a:srgbClr val="002060"/>
                  </a:solidFill>
                  <a:latin typeface="GillSans" pitchFamily="34" charset="0"/>
                </a:rPr>
                <a:t>0-4</a:t>
              </a:r>
              <a:endParaRPr lang="en-US" sz="2400" dirty="0">
                <a:solidFill>
                  <a:srgbClr val="002060"/>
                </a:solidFill>
                <a:latin typeface="Times New Roman" pitchFamily="18" charset="0"/>
              </a:endParaRPr>
            </a:p>
          </p:txBody>
        </p:sp>
        <p:grpSp>
          <p:nvGrpSpPr>
            <p:cNvPr id="6161" name="Group 29"/>
            <p:cNvGrpSpPr>
              <a:grpSpLocks/>
            </p:cNvGrpSpPr>
            <p:nvPr/>
          </p:nvGrpSpPr>
          <p:grpSpPr bwMode="auto">
            <a:xfrm>
              <a:off x="1366" y="788"/>
              <a:ext cx="3007" cy="229"/>
              <a:chOff x="1392" y="1117"/>
              <a:chExt cx="3007" cy="229"/>
            </a:xfrm>
          </p:grpSpPr>
          <p:sp>
            <p:nvSpPr>
              <p:cNvPr id="6162" name="Text Box 30"/>
              <p:cNvSpPr txBox="1">
                <a:spLocks noChangeArrowheads="1"/>
              </p:cNvSpPr>
              <p:nvPr/>
            </p:nvSpPr>
            <p:spPr bwMode="auto">
              <a:xfrm>
                <a:off x="1392" y="1117"/>
                <a:ext cx="372"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Arial" pitchFamily="34" charset="0"/>
                  </a:rPr>
                  <a:t>Men</a:t>
                </a:r>
              </a:p>
            </p:txBody>
          </p:sp>
          <p:sp>
            <p:nvSpPr>
              <p:cNvPr id="6163" name="Rectangle 31"/>
              <p:cNvSpPr>
                <a:spLocks noChangeArrowheads="1"/>
              </p:cNvSpPr>
              <p:nvPr/>
            </p:nvSpPr>
            <p:spPr bwMode="auto">
              <a:xfrm>
                <a:off x="3821" y="1134"/>
                <a:ext cx="578"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Arial" pitchFamily="34" charset="0"/>
                  </a:rPr>
                  <a:t>Women</a:t>
                </a:r>
                <a:endParaRPr lang="en-US" sz="1600" dirty="0">
                  <a:solidFill>
                    <a:srgbClr val="002060"/>
                  </a:solidFill>
                  <a:latin typeface="Arial" pitchFamily="34" charset="0"/>
                </a:endParaRPr>
              </a:p>
            </p:txBody>
          </p:sp>
        </p:grpSp>
      </p:grpSp>
      <p:grpSp>
        <p:nvGrpSpPr>
          <p:cNvPr id="6152" name="Group 33"/>
          <p:cNvGrpSpPr>
            <a:grpSpLocks/>
          </p:cNvGrpSpPr>
          <p:nvPr/>
        </p:nvGrpSpPr>
        <p:grpSpPr bwMode="auto">
          <a:xfrm>
            <a:off x="6629400" y="914400"/>
            <a:ext cx="2286000" cy="457200"/>
            <a:chOff x="2160" y="672"/>
            <a:chExt cx="1440" cy="288"/>
          </a:xfrm>
        </p:grpSpPr>
        <p:sp>
          <p:nvSpPr>
            <p:cNvPr id="6153" name="Rectangle 34" descr="Wide upward diagonal"/>
            <p:cNvSpPr>
              <a:spLocks noChangeArrowheads="1"/>
            </p:cNvSpPr>
            <p:nvPr/>
          </p:nvSpPr>
          <p:spPr bwMode="auto">
            <a:xfrm>
              <a:off x="2256" y="768"/>
              <a:ext cx="144" cy="144"/>
            </a:xfrm>
            <a:prstGeom prst="rect">
              <a:avLst/>
            </a:prstGeom>
            <a:pattFill prst="wdUpDiag">
              <a:fgClr>
                <a:srgbClr val="FF9900"/>
              </a:fgClr>
              <a:bgClr>
                <a:srgbClr val="FFFFFF"/>
              </a:bgClr>
            </a:patt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sp>
          <p:nvSpPr>
            <p:cNvPr id="6154" name="Rectangle 35" descr="Wide upward diagonal"/>
            <p:cNvSpPr>
              <a:spLocks noChangeArrowheads="1"/>
            </p:cNvSpPr>
            <p:nvPr/>
          </p:nvSpPr>
          <p:spPr bwMode="auto">
            <a:xfrm>
              <a:off x="2400" y="768"/>
              <a:ext cx="144" cy="144"/>
            </a:xfrm>
            <a:prstGeom prst="rect">
              <a:avLst/>
            </a:prstGeom>
            <a:pattFill prst="wdUpDiag">
              <a:fgClr>
                <a:srgbClr val="FFCC00"/>
              </a:fgClr>
              <a:bgClr>
                <a:srgbClr val="FFFFFF"/>
              </a:bgClr>
            </a:patt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sp>
          <p:nvSpPr>
            <p:cNvPr id="6155" name="Text Box 36"/>
            <p:cNvSpPr txBox="1">
              <a:spLocks noChangeArrowheads="1"/>
            </p:cNvSpPr>
            <p:nvPr/>
          </p:nvSpPr>
          <p:spPr bwMode="auto">
            <a:xfrm>
              <a:off x="2592" y="720"/>
              <a:ext cx="1008" cy="173"/>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1200" dirty="0">
                  <a:solidFill>
                    <a:srgbClr val="002060"/>
                  </a:solidFill>
                  <a:latin typeface="Arial" pitchFamily="34" charset="0"/>
                </a:rPr>
                <a:t>Baby boomers</a:t>
              </a:r>
            </a:p>
          </p:txBody>
        </p:sp>
        <p:sp>
          <p:nvSpPr>
            <p:cNvPr id="6156" name="Rectangle 37"/>
            <p:cNvSpPr>
              <a:spLocks noChangeArrowheads="1"/>
            </p:cNvSpPr>
            <p:nvPr/>
          </p:nvSpPr>
          <p:spPr bwMode="auto">
            <a:xfrm>
              <a:off x="2160" y="672"/>
              <a:ext cx="1344" cy="288"/>
            </a:xfrm>
            <a:prstGeom prst="rect">
              <a:avLst/>
            </a:prstGeom>
            <a:no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grpSp>
    </p:spTree>
    <p:extLst>
      <p:ext uri="{BB962C8B-B14F-4D97-AF65-F5344CB8AC3E}">
        <p14:creationId xmlns:p14="http://schemas.microsoft.com/office/powerpoint/2010/main" val="707830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17"/>
          <p:cNvSpPr>
            <a:spLocks noGrp="1" noChangeArrowheads="1"/>
          </p:cNvSpPr>
          <p:nvPr>
            <p:ph type="title"/>
          </p:nvPr>
        </p:nvSpPr>
        <p:spPr>
          <a:xfrm>
            <a:off x="1814513" y="228600"/>
            <a:ext cx="7162800" cy="1066800"/>
          </a:xfrm>
        </p:spPr>
        <p:txBody>
          <a:bodyPr/>
          <a:lstStyle/>
          <a:p>
            <a:pPr algn="l" eaLnBrk="1" hangingPunct="1"/>
            <a:r>
              <a:rPr lang="en-US" sz="3600" dirty="0" smtClean="0"/>
              <a:t>Population and Labor force, Projected 2050</a:t>
            </a:r>
          </a:p>
        </p:txBody>
      </p:sp>
      <p:grpSp>
        <p:nvGrpSpPr>
          <p:cNvPr id="7174" name="Group 2"/>
          <p:cNvGrpSpPr>
            <a:grpSpLocks/>
          </p:cNvGrpSpPr>
          <p:nvPr/>
        </p:nvGrpSpPr>
        <p:grpSpPr bwMode="auto">
          <a:xfrm>
            <a:off x="1066800" y="1600200"/>
            <a:ext cx="7618413" cy="4816475"/>
            <a:chOff x="528" y="816"/>
            <a:chExt cx="4799" cy="3034"/>
          </a:xfrm>
        </p:grpSpPr>
        <p:graphicFrame>
          <p:nvGraphicFramePr>
            <p:cNvPr id="7170" name="Object 3"/>
            <p:cNvGraphicFramePr>
              <a:graphicFrameLocks noChangeAspect="1"/>
            </p:cNvGraphicFramePr>
            <p:nvPr/>
          </p:nvGraphicFramePr>
          <p:xfrm>
            <a:off x="528" y="977"/>
            <a:ext cx="2208" cy="2592"/>
          </p:xfrm>
          <a:graphic>
            <a:graphicData uri="http://schemas.openxmlformats.org/presentationml/2006/ole">
              <mc:AlternateContent xmlns:mc="http://schemas.openxmlformats.org/markup-compatibility/2006">
                <mc:Choice xmlns:v="urn:schemas-microsoft-com:vml" Requires="v">
                  <p:oleObj spid="_x0000_s18512" name="Chart" r:id="rId4" imgW="7772535" imgH="4114800" progId="MSGraph.Chart.8">
                    <p:embed followColorScheme="full"/>
                  </p:oleObj>
                </mc:Choice>
                <mc:Fallback>
                  <p:oleObj name="Chart" r:id="rId4" imgW="7772535" imgH="4114800" progId="MSGraph.Chart.8">
                    <p:embed followColorScheme="full"/>
                    <p:pic>
                      <p:nvPicPr>
                        <p:cNvPr id="0" name=""/>
                        <p:cNvPicPr>
                          <a:picLocks noChangeAspect="1" noChangeArrowheads="1"/>
                        </p:cNvPicPr>
                        <p:nvPr/>
                      </p:nvPicPr>
                      <p:blipFill>
                        <a:blip r:embed="rId5"/>
                        <a:srcRect/>
                        <a:stretch>
                          <a:fillRect/>
                        </a:stretch>
                      </p:blipFill>
                      <p:spPr bwMode="auto">
                        <a:xfrm>
                          <a:off x="528" y="977"/>
                          <a:ext cx="2208" cy="2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196" name="Group 4"/>
            <p:cNvGrpSpPr>
              <a:grpSpLocks/>
            </p:cNvGrpSpPr>
            <p:nvPr/>
          </p:nvGrpSpPr>
          <p:grpSpPr bwMode="auto">
            <a:xfrm>
              <a:off x="1332" y="816"/>
              <a:ext cx="3995" cy="3034"/>
              <a:chOff x="1332" y="816"/>
              <a:chExt cx="3995" cy="3034"/>
            </a:xfrm>
          </p:grpSpPr>
          <p:grpSp>
            <p:nvGrpSpPr>
              <p:cNvPr id="7197" name="Group 5"/>
              <p:cNvGrpSpPr>
                <a:grpSpLocks/>
              </p:cNvGrpSpPr>
              <p:nvPr/>
            </p:nvGrpSpPr>
            <p:grpSpPr bwMode="auto">
              <a:xfrm>
                <a:off x="1332" y="816"/>
                <a:ext cx="3995" cy="3034"/>
                <a:chOff x="1332" y="1087"/>
                <a:chExt cx="3995" cy="3034"/>
              </a:xfrm>
            </p:grpSpPr>
            <p:grpSp>
              <p:nvGrpSpPr>
                <p:cNvPr id="7199" name="Group 6"/>
                <p:cNvGrpSpPr>
                  <a:grpSpLocks/>
                </p:cNvGrpSpPr>
                <p:nvPr/>
              </p:nvGrpSpPr>
              <p:grpSpPr bwMode="auto">
                <a:xfrm>
                  <a:off x="1367" y="1087"/>
                  <a:ext cx="3079" cy="267"/>
                  <a:chOff x="1367" y="1087"/>
                  <a:chExt cx="3079" cy="267"/>
                </a:xfrm>
              </p:grpSpPr>
              <p:sp>
                <p:nvSpPr>
                  <p:cNvPr id="7206" name="Text Box 7"/>
                  <p:cNvSpPr txBox="1">
                    <a:spLocks noChangeArrowheads="1"/>
                  </p:cNvSpPr>
                  <p:nvPr/>
                </p:nvSpPr>
                <p:spPr bwMode="auto">
                  <a:xfrm>
                    <a:off x="1367" y="1087"/>
                    <a:ext cx="421" cy="250"/>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2000" b="1" dirty="0">
                        <a:solidFill>
                          <a:srgbClr val="002060"/>
                        </a:solidFill>
                        <a:latin typeface="Trebuchet MS" pitchFamily="34" charset="0"/>
                      </a:rPr>
                      <a:t>Men</a:t>
                    </a:r>
                    <a:endParaRPr lang="en-US" sz="2400" b="1" dirty="0">
                      <a:solidFill>
                        <a:srgbClr val="002060"/>
                      </a:solidFill>
                      <a:latin typeface="Trebuchet MS" pitchFamily="34" charset="0"/>
                    </a:endParaRPr>
                  </a:p>
                </p:txBody>
              </p:sp>
              <p:sp>
                <p:nvSpPr>
                  <p:cNvPr id="7207" name="Rectangle 8"/>
                  <p:cNvSpPr>
                    <a:spLocks noChangeArrowheads="1"/>
                  </p:cNvSpPr>
                  <p:nvPr/>
                </p:nvSpPr>
                <p:spPr bwMode="auto">
                  <a:xfrm>
                    <a:off x="3774" y="1104"/>
                    <a:ext cx="672" cy="250"/>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2000" b="1" dirty="0">
                        <a:solidFill>
                          <a:srgbClr val="002060"/>
                        </a:solidFill>
                        <a:latin typeface="Trebuchet MS" pitchFamily="34" charset="0"/>
                      </a:rPr>
                      <a:t>Women</a:t>
                    </a:r>
                    <a:endParaRPr lang="en-US" sz="2400" dirty="0">
                      <a:solidFill>
                        <a:srgbClr val="002060"/>
                      </a:solidFill>
                      <a:latin typeface="Trebuchet MS" pitchFamily="34" charset="0"/>
                    </a:endParaRPr>
                  </a:p>
                </p:txBody>
              </p:sp>
            </p:grpSp>
            <p:grpSp>
              <p:nvGrpSpPr>
                <p:cNvPr id="7200" name="Group 9"/>
                <p:cNvGrpSpPr>
                  <a:grpSpLocks/>
                </p:cNvGrpSpPr>
                <p:nvPr/>
              </p:nvGrpSpPr>
              <p:grpSpPr bwMode="auto">
                <a:xfrm>
                  <a:off x="1332" y="1248"/>
                  <a:ext cx="3995" cy="2873"/>
                  <a:chOff x="1332" y="1248"/>
                  <a:chExt cx="3995" cy="2873"/>
                </a:xfrm>
              </p:grpSpPr>
              <p:graphicFrame>
                <p:nvGraphicFramePr>
                  <p:cNvPr id="7171" name="Object 10"/>
                  <p:cNvGraphicFramePr>
                    <a:graphicFrameLocks noChangeAspect="1"/>
                  </p:cNvGraphicFramePr>
                  <p:nvPr/>
                </p:nvGraphicFramePr>
                <p:xfrm>
                  <a:off x="3072" y="1248"/>
                  <a:ext cx="2255" cy="2592"/>
                </p:xfrm>
                <a:graphic>
                  <a:graphicData uri="http://schemas.openxmlformats.org/presentationml/2006/ole">
                    <mc:AlternateContent xmlns:mc="http://schemas.openxmlformats.org/markup-compatibility/2006">
                      <mc:Choice xmlns:v="urn:schemas-microsoft-com:vml" Requires="v">
                        <p:oleObj spid="_x0000_s18513" name="Chart" r:id="rId6" imgW="7772535" imgH="4114800" progId="MSGraph.Chart.8">
                          <p:embed followColorScheme="full"/>
                        </p:oleObj>
                      </mc:Choice>
                      <mc:Fallback>
                        <p:oleObj name="Chart" r:id="rId6" imgW="7772535" imgH="4114800" progId="MSGraph.Chart.8">
                          <p:embed followColorScheme="full"/>
                          <p:pic>
                            <p:nvPicPr>
                              <p:cNvPr id="0" name=""/>
                              <p:cNvPicPr>
                                <a:picLocks noChangeAspect="1" noChangeArrowheads="1"/>
                              </p:cNvPicPr>
                              <p:nvPr/>
                            </p:nvPicPr>
                            <p:blipFill>
                              <a:blip r:embed="rId7"/>
                              <a:srcRect/>
                              <a:stretch>
                                <a:fillRect/>
                              </a:stretch>
                            </p:blipFill>
                            <p:spPr bwMode="auto">
                              <a:xfrm>
                                <a:off x="3072" y="1248"/>
                                <a:ext cx="2255" cy="2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01" name="Text Box 11"/>
                  <p:cNvSpPr txBox="1">
                    <a:spLocks noChangeArrowheads="1"/>
                  </p:cNvSpPr>
                  <p:nvPr/>
                </p:nvSpPr>
                <p:spPr bwMode="auto">
                  <a:xfrm>
                    <a:off x="2648" y="1344"/>
                    <a:ext cx="472" cy="247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1400" dirty="0">
                        <a:solidFill>
                          <a:srgbClr val="002060"/>
                        </a:solidFill>
                        <a:latin typeface="GillSans" pitchFamily="34" charset="0"/>
                      </a:rPr>
                      <a:t>85+</a:t>
                    </a:r>
                  </a:p>
                  <a:p>
                    <a:pPr algn="ctr" eaLnBrk="0" fontAlgn="base" hangingPunct="0">
                      <a:spcBef>
                        <a:spcPct val="0"/>
                      </a:spcBef>
                      <a:spcAft>
                        <a:spcPct val="0"/>
                      </a:spcAft>
                    </a:pPr>
                    <a:r>
                      <a:rPr lang="en-US" sz="1400" dirty="0">
                        <a:solidFill>
                          <a:srgbClr val="002060"/>
                        </a:solidFill>
                        <a:latin typeface="GillSans" pitchFamily="34" charset="0"/>
                      </a:rPr>
                      <a:t>80-84</a:t>
                    </a:r>
                  </a:p>
                  <a:p>
                    <a:pPr algn="ctr" eaLnBrk="0" fontAlgn="base" hangingPunct="0">
                      <a:spcBef>
                        <a:spcPct val="0"/>
                      </a:spcBef>
                      <a:spcAft>
                        <a:spcPct val="0"/>
                      </a:spcAft>
                    </a:pPr>
                    <a:r>
                      <a:rPr lang="en-US" sz="1400" dirty="0">
                        <a:solidFill>
                          <a:srgbClr val="002060"/>
                        </a:solidFill>
                        <a:latin typeface="GillSans" pitchFamily="34" charset="0"/>
                      </a:rPr>
                      <a:t>75-79</a:t>
                    </a:r>
                  </a:p>
                  <a:p>
                    <a:pPr algn="ctr" eaLnBrk="0" fontAlgn="base" hangingPunct="0">
                      <a:spcBef>
                        <a:spcPct val="0"/>
                      </a:spcBef>
                      <a:spcAft>
                        <a:spcPct val="0"/>
                      </a:spcAft>
                    </a:pPr>
                    <a:r>
                      <a:rPr lang="en-US" sz="1400" dirty="0">
                        <a:solidFill>
                          <a:srgbClr val="002060"/>
                        </a:solidFill>
                        <a:latin typeface="GillSans" pitchFamily="34" charset="0"/>
                      </a:rPr>
                      <a:t>70-74</a:t>
                    </a:r>
                  </a:p>
                  <a:p>
                    <a:pPr algn="ctr" eaLnBrk="0" fontAlgn="base" hangingPunct="0">
                      <a:spcBef>
                        <a:spcPct val="0"/>
                      </a:spcBef>
                      <a:spcAft>
                        <a:spcPct val="0"/>
                      </a:spcAft>
                    </a:pPr>
                    <a:r>
                      <a:rPr lang="en-US" sz="1400" dirty="0">
                        <a:solidFill>
                          <a:srgbClr val="002060"/>
                        </a:solidFill>
                        <a:latin typeface="GillSans" pitchFamily="34" charset="0"/>
                      </a:rPr>
                      <a:t>65-69</a:t>
                    </a:r>
                  </a:p>
                  <a:p>
                    <a:pPr algn="ctr" eaLnBrk="0" fontAlgn="base" hangingPunct="0">
                      <a:spcBef>
                        <a:spcPct val="0"/>
                      </a:spcBef>
                      <a:spcAft>
                        <a:spcPct val="0"/>
                      </a:spcAft>
                    </a:pPr>
                    <a:r>
                      <a:rPr lang="en-US" sz="1400" dirty="0">
                        <a:solidFill>
                          <a:srgbClr val="002060"/>
                        </a:solidFill>
                        <a:latin typeface="GillSans" pitchFamily="34" charset="0"/>
                      </a:rPr>
                      <a:t>60-64</a:t>
                    </a:r>
                  </a:p>
                  <a:p>
                    <a:pPr algn="ctr" eaLnBrk="0" fontAlgn="base" hangingPunct="0">
                      <a:spcBef>
                        <a:spcPct val="0"/>
                      </a:spcBef>
                      <a:spcAft>
                        <a:spcPct val="0"/>
                      </a:spcAft>
                    </a:pPr>
                    <a:r>
                      <a:rPr lang="en-US" sz="1400" dirty="0">
                        <a:solidFill>
                          <a:srgbClr val="002060"/>
                        </a:solidFill>
                        <a:latin typeface="GillSans" pitchFamily="34" charset="0"/>
                      </a:rPr>
                      <a:t>55-59</a:t>
                    </a:r>
                  </a:p>
                  <a:p>
                    <a:pPr algn="ctr" eaLnBrk="0" fontAlgn="base" hangingPunct="0">
                      <a:spcBef>
                        <a:spcPct val="0"/>
                      </a:spcBef>
                      <a:spcAft>
                        <a:spcPct val="0"/>
                      </a:spcAft>
                    </a:pPr>
                    <a:r>
                      <a:rPr lang="en-US" sz="1400" dirty="0">
                        <a:solidFill>
                          <a:srgbClr val="002060"/>
                        </a:solidFill>
                        <a:latin typeface="GillSans" pitchFamily="34" charset="0"/>
                      </a:rPr>
                      <a:t>50-54</a:t>
                    </a:r>
                  </a:p>
                  <a:p>
                    <a:pPr algn="ctr" eaLnBrk="0" fontAlgn="base" hangingPunct="0">
                      <a:spcBef>
                        <a:spcPct val="0"/>
                      </a:spcBef>
                      <a:spcAft>
                        <a:spcPct val="0"/>
                      </a:spcAft>
                    </a:pPr>
                    <a:r>
                      <a:rPr lang="en-US" sz="1400" dirty="0">
                        <a:solidFill>
                          <a:srgbClr val="002060"/>
                        </a:solidFill>
                        <a:latin typeface="GillSans" pitchFamily="34" charset="0"/>
                      </a:rPr>
                      <a:t>45-59</a:t>
                    </a:r>
                  </a:p>
                  <a:p>
                    <a:pPr algn="ctr" eaLnBrk="0" fontAlgn="base" hangingPunct="0">
                      <a:spcBef>
                        <a:spcPct val="0"/>
                      </a:spcBef>
                      <a:spcAft>
                        <a:spcPct val="0"/>
                      </a:spcAft>
                    </a:pPr>
                    <a:r>
                      <a:rPr lang="en-US" sz="1400" dirty="0">
                        <a:solidFill>
                          <a:srgbClr val="002060"/>
                        </a:solidFill>
                        <a:latin typeface="GillSans" pitchFamily="34" charset="0"/>
                      </a:rPr>
                      <a:t>40-44</a:t>
                    </a:r>
                  </a:p>
                  <a:p>
                    <a:pPr algn="ctr" eaLnBrk="0" fontAlgn="base" hangingPunct="0">
                      <a:spcBef>
                        <a:spcPct val="0"/>
                      </a:spcBef>
                      <a:spcAft>
                        <a:spcPct val="0"/>
                      </a:spcAft>
                    </a:pPr>
                    <a:r>
                      <a:rPr lang="en-US" sz="1400" dirty="0">
                        <a:solidFill>
                          <a:srgbClr val="002060"/>
                        </a:solidFill>
                        <a:latin typeface="GillSans" pitchFamily="34" charset="0"/>
                      </a:rPr>
                      <a:t>35-39</a:t>
                    </a:r>
                  </a:p>
                  <a:p>
                    <a:pPr algn="ctr" eaLnBrk="0" fontAlgn="base" hangingPunct="0">
                      <a:spcBef>
                        <a:spcPct val="0"/>
                      </a:spcBef>
                      <a:spcAft>
                        <a:spcPct val="0"/>
                      </a:spcAft>
                    </a:pPr>
                    <a:r>
                      <a:rPr lang="en-US" sz="1400" dirty="0">
                        <a:solidFill>
                          <a:srgbClr val="002060"/>
                        </a:solidFill>
                        <a:latin typeface="GillSans" pitchFamily="34" charset="0"/>
                      </a:rPr>
                      <a:t>30-34</a:t>
                    </a:r>
                  </a:p>
                  <a:p>
                    <a:pPr algn="ctr" eaLnBrk="0" fontAlgn="base" hangingPunct="0">
                      <a:spcBef>
                        <a:spcPct val="0"/>
                      </a:spcBef>
                      <a:spcAft>
                        <a:spcPct val="0"/>
                      </a:spcAft>
                    </a:pPr>
                    <a:r>
                      <a:rPr lang="en-US" sz="1400" dirty="0">
                        <a:solidFill>
                          <a:srgbClr val="002060"/>
                        </a:solidFill>
                        <a:latin typeface="GillSans" pitchFamily="34" charset="0"/>
                      </a:rPr>
                      <a:t>25-29</a:t>
                    </a:r>
                  </a:p>
                  <a:p>
                    <a:pPr algn="ctr" eaLnBrk="0" fontAlgn="base" hangingPunct="0">
                      <a:spcBef>
                        <a:spcPct val="0"/>
                      </a:spcBef>
                      <a:spcAft>
                        <a:spcPct val="0"/>
                      </a:spcAft>
                    </a:pPr>
                    <a:r>
                      <a:rPr lang="en-US" sz="1400" dirty="0">
                        <a:solidFill>
                          <a:srgbClr val="002060"/>
                        </a:solidFill>
                        <a:latin typeface="GillSans" pitchFamily="34" charset="0"/>
                      </a:rPr>
                      <a:t>20-24</a:t>
                    </a:r>
                  </a:p>
                  <a:p>
                    <a:pPr algn="ctr" eaLnBrk="0" fontAlgn="base" hangingPunct="0">
                      <a:spcBef>
                        <a:spcPct val="0"/>
                      </a:spcBef>
                      <a:spcAft>
                        <a:spcPct val="0"/>
                      </a:spcAft>
                    </a:pPr>
                    <a:r>
                      <a:rPr lang="en-US" sz="1400" dirty="0">
                        <a:solidFill>
                          <a:srgbClr val="002060"/>
                        </a:solidFill>
                        <a:latin typeface="GillSans" pitchFamily="34" charset="0"/>
                      </a:rPr>
                      <a:t>15-19</a:t>
                    </a:r>
                  </a:p>
                  <a:p>
                    <a:pPr algn="ctr" eaLnBrk="0" fontAlgn="base" hangingPunct="0">
                      <a:spcBef>
                        <a:spcPct val="0"/>
                      </a:spcBef>
                      <a:spcAft>
                        <a:spcPct val="0"/>
                      </a:spcAft>
                    </a:pPr>
                    <a:r>
                      <a:rPr lang="en-US" sz="1400" dirty="0">
                        <a:solidFill>
                          <a:srgbClr val="002060"/>
                        </a:solidFill>
                        <a:latin typeface="GillSans" pitchFamily="34" charset="0"/>
                      </a:rPr>
                      <a:t>10-14</a:t>
                    </a:r>
                  </a:p>
                  <a:p>
                    <a:pPr algn="ctr" eaLnBrk="0" fontAlgn="base" hangingPunct="0">
                      <a:spcBef>
                        <a:spcPct val="0"/>
                      </a:spcBef>
                      <a:spcAft>
                        <a:spcPct val="0"/>
                      </a:spcAft>
                    </a:pPr>
                    <a:r>
                      <a:rPr lang="en-US" sz="1400" dirty="0">
                        <a:solidFill>
                          <a:srgbClr val="002060"/>
                        </a:solidFill>
                        <a:latin typeface="GillSans" pitchFamily="34" charset="0"/>
                      </a:rPr>
                      <a:t>5-9</a:t>
                    </a:r>
                  </a:p>
                  <a:p>
                    <a:pPr algn="ctr" eaLnBrk="0" fontAlgn="base" hangingPunct="0">
                      <a:spcBef>
                        <a:spcPct val="0"/>
                      </a:spcBef>
                      <a:spcAft>
                        <a:spcPct val="0"/>
                      </a:spcAft>
                    </a:pPr>
                    <a:r>
                      <a:rPr lang="en-US" sz="1400" dirty="0">
                        <a:solidFill>
                          <a:srgbClr val="002060"/>
                        </a:solidFill>
                        <a:latin typeface="GillSans" pitchFamily="34" charset="0"/>
                      </a:rPr>
                      <a:t>0-4</a:t>
                    </a:r>
                    <a:endParaRPr lang="en-US" sz="2400" dirty="0">
                      <a:solidFill>
                        <a:srgbClr val="002060"/>
                      </a:solidFill>
                      <a:latin typeface="Times New Roman" pitchFamily="18" charset="0"/>
                    </a:endParaRPr>
                  </a:p>
                </p:txBody>
              </p:sp>
              <p:grpSp>
                <p:nvGrpSpPr>
                  <p:cNvPr id="7202" name="Group 12"/>
                  <p:cNvGrpSpPr>
                    <a:grpSpLocks/>
                  </p:cNvGrpSpPr>
                  <p:nvPr/>
                </p:nvGrpSpPr>
                <p:grpSpPr bwMode="auto">
                  <a:xfrm>
                    <a:off x="1332" y="3929"/>
                    <a:ext cx="3129" cy="192"/>
                    <a:chOff x="1332" y="3929"/>
                    <a:chExt cx="3129" cy="192"/>
                  </a:xfrm>
                </p:grpSpPr>
                <p:sp>
                  <p:nvSpPr>
                    <p:cNvPr id="7203" name="Text Box 13"/>
                    <p:cNvSpPr txBox="1">
                      <a:spLocks noChangeArrowheads="1"/>
                    </p:cNvSpPr>
                    <p:nvPr/>
                  </p:nvSpPr>
                  <p:spPr bwMode="auto">
                    <a:xfrm>
                      <a:off x="3972" y="3929"/>
                      <a:ext cx="489"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Arial" pitchFamily="34" charset="0"/>
                        </a:rPr>
                        <a:t>Millions</a:t>
                      </a:r>
                    </a:p>
                  </p:txBody>
                </p:sp>
                <p:sp>
                  <p:nvSpPr>
                    <p:cNvPr id="7204" name="Rectangle 14"/>
                    <p:cNvSpPr>
                      <a:spLocks noChangeArrowheads="1"/>
                    </p:cNvSpPr>
                    <p:nvPr/>
                  </p:nvSpPr>
                  <p:spPr bwMode="auto">
                    <a:xfrm>
                      <a:off x="1332" y="3929"/>
                      <a:ext cx="489"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Arial" pitchFamily="34" charset="0"/>
                        </a:rPr>
                        <a:t>Millions</a:t>
                      </a:r>
                    </a:p>
                  </p:txBody>
                </p:sp>
                <p:sp>
                  <p:nvSpPr>
                    <p:cNvPr id="7205" name="Text Box 15"/>
                    <p:cNvSpPr txBox="1">
                      <a:spLocks noChangeArrowheads="1"/>
                    </p:cNvSpPr>
                    <p:nvPr/>
                  </p:nvSpPr>
                  <p:spPr bwMode="auto">
                    <a:xfrm>
                      <a:off x="2723" y="3929"/>
                      <a:ext cx="315"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Arial" pitchFamily="34" charset="0"/>
                        </a:rPr>
                        <a:t>Age</a:t>
                      </a:r>
                    </a:p>
                  </p:txBody>
                </p:sp>
              </p:grpSp>
            </p:grpSp>
          </p:grpSp>
          <p:sp>
            <p:nvSpPr>
              <p:cNvPr id="7198" name="Rectangle 16"/>
              <p:cNvSpPr>
                <a:spLocks noChangeArrowheads="1"/>
              </p:cNvSpPr>
              <p:nvPr/>
            </p:nvSpPr>
            <p:spPr bwMode="auto">
              <a:xfrm>
                <a:off x="1530" y="2380"/>
                <a:ext cx="822" cy="21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GillSans" pitchFamily="34" charset="0"/>
                  </a:rPr>
                  <a:t>Labor force</a:t>
                </a:r>
              </a:p>
            </p:txBody>
          </p:sp>
        </p:grpSp>
      </p:grpSp>
      <p:sp>
        <p:nvSpPr>
          <p:cNvPr id="7175" name="Rectangle 18"/>
          <p:cNvSpPr>
            <a:spLocks noChangeArrowheads="1"/>
          </p:cNvSpPr>
          <p:nvPr/>
        </p:nvSpPr>
        <p:spPr bwMode="auto">
          <a:xfrm>
            <a:off x="2209800" y="5029200"/>
            <a:ext cx="1233488" cy="336550"/>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600" b="1" dirty="0">
                <a:solidFill>
                  <a:srgbClr val="002060"/>
                </a:solidFill>
                <a:latin typeface="GillSans" pitchFamily="34" charset="0"/>
              </a:rPr>
              <a:t>Population</a:t>
            </a:r>
          </a:p>
        </p:txBody>
      </p:sp>
      <p:grpSp>
        <p:nvGrpSpPr>
          <p:cNvPr id="7176" name="Group 19"/>
          <p:cNvGrpSpPr>
            <a:grpSpLocks/>
          </p:cNvGrpSpPr>
          <p:nvPr/>
        </p:nvGrpSpPr>
        <p:grpSpPr bwMode="auto">
          <a:xfrm>
            <a:off x="685800" y="5791200"/>
            <a:ext cx="7815263" cy="304800"/>
            <a:chOff x="458" y="3744"/>
            <a:chExt cx="4923" cy="192"/>
          </a:xfrm>
        </p:grpSpPr>
        <p:sp>
          <p:nvSpPr>
            <p:cNvPr id="7182" name="Text Box 20"/>
            <p:cNvSpPr txBox="1">
              <a:spLocks noChangeArrowheads="1"/>
            </p:cNvSpPr>
            <p:nvPr/>
          </p:nvSpPr>
          <p:spPr bwMode="auto">
            <a:xfrm>
              <a:off x="458"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12</a:t>
              </a:r>
            </a:p>
          </p:txBody>
        </p:sp>
        <p:sp>
          <p:nvSpPr>
            <p:cNvPr id="7183" name="Rectangle 21"/>
            <p:cNvSpPr>
              <a:spLocks noChangeArrowheads="1"/>
            </p:cNvSpPr>
            <p:nvPr/>
          </p:nvSpPr>
          <p:spPr bwMode="auto">
            <a:xfrm>
              <a:off x="5141"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12</a:t>
              </a:r>
            </a:p>
          </p:txBody>
        </p:sp>
        <p:sp>
          <p:nvSpPr>
            <p:cNvPr id="7184" name="Rectangle 22"/>
            <p:cNvSpPr>
              <a:spLocks noChangeArrowheads="1"/>
            </p:cNvSpPr>
            <p:nvPr/>
          </p:nvSpPr>
          <p:spPr bwMode="auto">
            <a:xfrm>
              <a:off x="4797"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10</a:t>
              </a:r>
            </a:p>
          </p:txBody>
        </p:sp>
        <p:sp>
          <p:nvSpPr>
            <p:cNvPr id="7185" name="Rectangle 23"/>
            <p:cNvSpPr>
              <a:spLocks noChangeArrowheads="1"/>
            </p:cNvSpPr>
            <p:nvPr/>
          </p:nvSpPr>
          <p:spPr bwMode="auto">
            <a:xfrm>
              <a:off x="820" y="3744"/>
              <a:ext cx="240"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10</a:t>
              </a:r>
            </a:p>
          </p:txBody>
        </p:sp>
        <p:sp>
          <p:nvSpPr>
            <p:cNvPr id="7186" name="Rectangle 24"/>
            <p:cNvSpPr>
              <a:spLocks noChangeArrowheads="1"/>
            </p:cNvSpPr>
            <p:nvPr/>
          </p:nvSpPr>
          <p:spPr bwMode="auto">
            <a:xfrm>
              <a:off x="4485"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8</a:t>
              </a:r>
            </a:p>
          </p:txBody>
        </p:sp>
        <p:sp>
          <p:nvSpPr>
            <p:cNvPr id="7187" name="Rectangle 25"/>
            <p:cNvSpPr>
              <a:spLocks noChangeArrowheads="1"/>
            </p:cNvSpPr>
            <p:nvPr/>
          </p:nvSpPr>
          <p:spPr bwMode="auto">
            <a:xfrm>
              <a:off x="4113"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6</a:t>
              </a:r>
            </a:p>
          </p:txBody>
        </p:sp>
        <p:sp>
          <p:nvSpPr>
            <p:cNvPr id="7188" name="Rectangle 26"/>
            <p:cNvSpPr>
              <a:spLocks noChangeArrowheads="1"/>
            </p:cNvSpPr>
            <p:nvPr/>
          </p:nvSpPr>
          <p:spPr bwMode="auto">
            <a:xfrm>
              <a:off x="1216"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8</a:t>
              </a:r>
            </a:p>
          </p:txBody>
        </p:sp>
        <p:sp>
          <p:nvSpPr>
            <p:cNvPr id="7189" name="Rectangle 27"/>
            <p:cNvSpPr>
              <a:spLocks noChangeArrowheads="1"/>
            </p:cNvSpPr>
            <p:nvPr/>
          </p:nvSpPr>
          <p:spPr bwMode="auto">
            <a:xfrm>
              <a:off x="1509"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6</a:t>
              </a:r>
            </a:p>
          </p:txBody>
        </p:sp>
        <p:sp>
          <p:nvSpPr>
            <p:cNvPr id="7190" name="Rectangle 28"/>
            <p:cNvSpPr>
              <a:spLocks noChangeArrowheads="1"/>
            </p:cNvSpPr>
            <p:nvPr/>
          </p:nvSpPr>
          <p:spPr bwMode="auto">
            <a:xfrm>
              <a:off x="3768"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4</a:t>
              </a:r>
            </a:p>
          </p:txBody>
        </p:sp>
        <p:sp>
          <p:nvSpPr>
            <p:cNvPr id="7191" name="Rectangle 29"/>
            <p:cNvSpPr>
              <a:spLocks noChangeArrowheads="1"/>
            </p:cNvSpPr>
            <p:nvPr/>
          </p:nvSpPr>
          <p:spPr bwMode="auto">
            <a:xfrm>
              <a:off x="1854"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4</a:t>
              </a:r>
            </a:p>
          </p:txBody>
        </p:sp>
        <p:sp>
          <p:nvSpPr>
            <p:cNvPr id="7192" name="Rectangle 30"/>
            <p:cNvSpPr>
              <a:spLocks noChangeArrowheads="1"/>
            </p:cNvSpPr>
            <p:nvPr/>
          </p:nvSpPr>
          <p:spPr bwMode="auto">
            <a:xfrm>
              <a:off x="3425"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2</a:t>
              </a:r>
            </a:p>
          </p:txBody>
        </p:sp>
        <p:sp>
          <p:nvSpPr>
            <p:cNvPr id="7193" name="Rectangle 31"/>
            <p:cNvSpPr>
              <a:spLocks noChangeArrowheads="1"/>
            </p:cNvSpPr>
            <p:nvPr/>
          </p:nvSpPr>
          <p:spPr bwMode="auto">
            <a:xfrm>
              <a:off x="2247"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2</a:t>
              </a:r>
            </a:p>
          </p:txBody>
        </p:sp>
        <p:sp>
          <p:nvSpPr>
            <p:cNvPr id="7194" name="Rectangle 32"/>
            <p:cNvSpPr>
              <a:spLocks noChangeArrowheads="1"/>
            </p:cNvSpPr>
            <p:nvPr/>
          </p:nvSpPr>
          <p:spPr bwMode="auto">
            <a:xfrm>
              <a:off x="2591"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0</a:t>
              </a:r>
            </a:p>
          </p:txBody>
        </p:sp>
        <p:sp>
          <p:nvSpPr>
            <p:cNvPr id="7195" name="Rectangle 33"/>
            <p:cNvSpPr>
              <a:spLocks noChangeArrowheads="1"/>
            </p:cNvSpPr>
            <p:nvPr/>
          </p:nvSpPr>
          <p:spPr bwMode="auto">
            <a:xfrm>
              <a:off x="2984" y="3744"/>
              <a:ext cx="178" cy="192"/>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n-US" sz="1400" dirty="0">
                  <a:solidFill>
                    <a:srgbClr val="002060"/>
                  </a:solidFill>
                  <a:latin typeface="GillSans" pitchFamily="34" charset="0"/>
                </a:rPr>
                <a:t>0</a:t>
              </a:r>
            </a:p>
          </p:txBody>
        </p:sp>
      </p:grpSp>
      <p:grpSp>
        <p:nvGrpSpPr>
          <p:cNvPr id="7178" name="Group 35"/>
          <p:cNvGrpSpPr>
            <a:grpSpLocks/>
          </p:cNvGrpSpPr>
          <p:nvPr/>
        </p:nvGrpSpPr>
        <p:grpSpPr bwMode="auto">
          <a:xfrm>
            <a:off x="7086600" y="990600"/>
            <a:ext cx="2057400" cy="457200"/>
            <a:chOff x="2160" y="672"/>
            <a:chExt cx="1296" cy="288"/>
          </a:xfrm>
        </p:grpSpPr>
        <p:sp>
          <p:nvSpPr>
            <p:cNvPr id="7179" name="Rectangle 36" descr="Wide upward diagonal"/>
            <p:cNvSpPr>
              <a:spLocks noChangeArrowheads="1"/>
            </p:cNvSpPr>
            <p:nvPr/>
          </p:nvSpPr>
          <p:spPr bwMode="auto">
            <a:xfrm>
              <a:off x="2256" y="768"/>
              <a:ext cx="144" cy="144"/>
            </a:xfrm>
            <a:prstGeom prst="rect">
              <a:avLst/>
            </a:prstGeom>
            <a:pattFill prst="wdUpDiag">
              <a:fgClr>
                <a:srgbClr val="FF9900"/>
              </a:fgClr>
              <a:bgClr>
                <a:srgbClr val="FFFFFF"/>
              </a:bgClr>
            </a:patt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sp>
          <p:nvSpPr>
            <p:cNvPr id="7180" name="Text Box 37"/>
            <p:cNvSpPr txBox="1">
              <a:spLocks noChangeArrowheads="1"/>
            </p:cNvSpPr>
            <p:nvPr/>
          </p:nvSpPr>
          <p:spPr bwMode="auto">
            <a:xfrm>
              <a:off x="2448" y="720"/>
              <a:ext cx="1008" cy="173"/>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1200" dirty="0">
                  <a:solidFill>
                    <a:srgbClr val="002060"/>
                  </a:solidFill>
                  <a:latin typeface="Arial" pitchFamily="34" charset="0"/>
                </a:rPr>
                <a:t>Baby boomers</a:t>
              </a:r>
            </a:p>
          </p:txBody>
        </p:sp>
        <p:sp>
          <p:nvSpPr>
            <p:cNvPr id="7181" name="Rectangle 38"/>
            <p:cNvSpPr>
              <a:spLocks noChangeArrowheads="1"/>
            </p:cNvSpPr>
            <p:nvPr/>
          </p:nvSpPr>
          <p:spPr bwMode="auto">
            <a:xfrm>
              <a:off x="2160" y="672"/>
              <a:ext cx="1104" cy="288"/>
            </a:xfrm>
            <a:prstGeom prst="rect">
              <a:avLst/>
            </a:prstGeom>
            <a:noFill/>
            <a:ln w="9525">
              <a:solidFill>
                <a:schemeClr val="tx1"/>
              </a:solidFill>
              <a:miter lim="800000"/>
              <a:headEnd/>
              <a:tailEnd/>
            </a:ln>
          </p:spPr>
          <p:txBody>
            <a:bodyPr wrap="none" anchor="ctr"/>
            <a:lstStyle/>
            <a:p>
              <a:pPr algn="ctr" eaLnBrk="0" fontAlgn="base" hangingPunct="0">
                <a:spcBef>
                  <a:spcPct val="20000"/>
                </a:spcBef>
                <a:spcAft>
                  <a:spcPct val="0"/>
                </a:spcAft>
                <a:buClr>
                  <a:srgbClr val="FF0000"/>
                </a:buClr>
              </a:pPr>
              <a:endParaRPr lang="en-US" sz="1400" dirty="0">
                <a:solidFill>
                  <a:srgbClr val="FFFFFF"/>
                </a:solidFill>
                <a:latin typeface="Times New Roman" pitchFamily="18" charset="0"/>
              </a:endParaRPr>
            </a:p>
          </p:txBody>
        </p:sp>
      </p:grpSp>
    </p:spTree>
    <p:extLst>
      <p:ext uri="{BB962C8B-B14F-4D97-AF65-F5344CB8AC3E}">
        <p14:creationId xmlns:p14="http://schemas.microsoft.com/office/powerpoint/2010/main" val="3384465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743146" y="84841"/>
            <a:ext cx="7924800" cy="1159497"/>
          </a:xfrm>
        </p:spPr>
        <p:txBody>
          <a:bodyPr>
            <a:normAutofit/>
          </a:bodyPr>
          <a:lstStyle/>
          <a:p>
            <a:pPr eaLnBrk="1" hangingPunct="1"/>
            <a:r>
              <a:rPr lang="en-US" dirty="0" smtClean="0"/>
              <a:t>Projections Uses</a:t>
            </a:r>
          </a:p>
        </p:txBody>
      </p:sp>
      <p:sp>
        <p:nvSpPr>
          <p:cNvPr id="40964" name="Rectangle 3"/>
          <p:cNvSpPr>
            <a:spLocks noGrp="1" noChangeArrowheads="1"/>
          </p:cNvSpPr>
          <p:nvPr>
            <p:ph idx="1"/>
          </p:nvPr>
        </p:nvSpPr>
        <p:spPr>
          <a:xfrm>
            <a:off x="705939" y="1342857"/>
            <a:ext cx="7772400" cy="4525963"/>
          </a:xfrm>
        </p:spPr>
        <p:txBody>
          <a:bodyPr/>
          <a:lstStyle/>
          <a:p>
            <a:pPr eaLnBrk="1" hangingPunct="1">
              <a:spcAft>
                <a:spcPct val="40000"/>
              </a:spcAft>
            </a:pPr>
            <a:r>
              <a:rPr lang="en-US" sz="2800" dirty="0" smtClean="0"/>
              <a:t>Career counselors and students making career choice decisions</a:t>
            </a:r>
          </a:p>
          <a:p>
            <a:pPr eaLnBrk="1" hangingPunct="1">
              <a:spcAft>
                <a:spcPct val="40000"/>
              </a:spcAft>
            </a:pPr>
            <a:r>
              <a:rPr lang="en-US" sz="2800" dirty="0" smtClean="0"/>
              <a:t>Jobseekers looking to switch occupations</a:t>
            </a:r>
          </a:p>
          <a:p>
            <a:pPr eaLnBrk="1" hangingPunct="1">
              <a:spcAft>
                <a:spcPct val="40000"/>
              </a:spcAft>
            </a:pPr>
            <a:r>
              <a:rPr lang="en-US" sz="2800" dirty="0" smtClean="0"/>
              <a:t>Education and training officials making decisions on policy, funding, and program offerings</a:t>
            </a:r>
          </a:p>
          <a:p>
            <a:pPr eaLnBrk="1" hangingPunct="1">
              <a:spcAft>
                <a:spcPct val="40000"/>
              </a:spcAft>
            </a:pPr>
            <a:r>
              <a:rPr lang="en-US" sz="2800" dirty="0" smtClean="0"/>
              <a:t>Researchers interested in how the economy is changing</a:t>
            </a:r>
          </a:p>
        </p:txBody>
      </p:sp>
    </p:spTree>
    <p:extLst>
      <p:ext uri="{BB962C8B-B14F-4D97-AF65-F5344CB8AC3E}">
        <p14:creationId xmlns:p14="http://schemas.microsoft.com/office/powerpoint/2010/main" val="122171807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762000" y="0"/>
            <a:ext cx="7924800" cy="1447800"/>
          </a:xfrm>
        </p:spPr>
        <p:txBody>
          <a:bodyPr anchor="ctr">
            <a:normAutofit/>
          </a:bodyPr>
          <a:lstStyle/>
          <a:p>
            <a:pPr eaLnBrk="1" hangingPunct="1"/>
            <a:r>
              <a:rPr lang="en-US" dirty="0" smtClean="0"/>
              <a:t>Population and Labor Force Grows</a:t>
            </a:r>
          </a:p>
        </p:txBody>
      </p:sp>
      <p:graphicFrame>
        <p:nvGraphicFramePr>
          <p:cNvPr id="11" name="Object 4"/>
          <p:cNvGraphicFramePr>
            <a:graphicFrameLocks noGrp="1" noChangeAspect="1"/>
          </p:cNvGraphicFramePr>
          <p:nvPr>
            <p:ph type="chart" idx="1"/>
            <p:extLst>
              <p:ext uri="{D42A27DB-BD31-4B8C-83A1-F6EECF244321}">
                <p14:modId xmlns:p14="http://schemas.microsoft.com/office/powerpoint/2010/main" val="1823283853"/>
              </p:ext>
            </p:extLst>
          </p:nvPr>
        </p:nvGraphicFramePr>
        <p:xfrm>
          <a:off x="633990" y="1082798"/>
          <a:ext cx="7705725" cy="4932411"/>
        </p:xfrm>
        <a:graphic>
          <a:graphicData uri="http://schemas.openxmlformats.org/drawingml/2006/chart">
            <c:chart xmlns:c="http://schemas.openxmlformats.org/drawingml/2006/chart" xmlns:r="http://schemas.openxmlformats.org/officeDocument/2006/relationships" r:id="rId3"/>
          </a:graphicData>
        </a:graphic>
      </p:graphicFrame>
      <p:sp>
        <p:nvSpPr>
          <p:cNvPr id="1029" name="Text Box 3"/>
          <p:cNvSpPr txBox="1">
            <a:spLocks noChangeArrowheads="1"/>
          </p:cNvSpPr>
          <p:nvPr/>
        </p:nvSpPr>
        <p:spPr bwMode="auto">
          <a:xfrm>
            <a:off x="667158" y="1243975"/>
            <a:ext cx="2362200" cy="366712"/>
          </a:xfrm>
          <a:prstGeom prst="rect">
            <a:avLst/>
          </a:prstGeom>
          <a:noFill/>
          <a:ln w="9525">
            <a:noFill/>
            <a:miter lim="800000"/>
            <a:headEnd/>
            <a:tailEnd/>
          </a:ln>
        </p:spPr>
        <p:txBody>
          <a:bodyPr>
            <a:spAutoFit/>
          </a:bodyPr>
          <a:lstStyle/>
          <a:p>
            <a:pPr eaLnBrk="0" fontAlgn="base" hangingPunct="0">
              <a:spcBef>
                <a:spcPct val="50000"/>
              </a:spcBef>
              <a:spcAft>
                <a:spcPct val="0"/>
              </a:spcAft>
              <a:buClr>
                <a:srgbClr val="FF0000"/>
              </a:buClr>
            </a:pPr>
            <a:r>
              <a:rPr lang="en-US" sz="1600" dirty="0">
                <a:solidFill>
                  <a:srgbClr val="002060"/>
                </a:solidFill>
                <a:latin typeface="Calibri" panose="020F0502020204030204" pitchFamily="34" charset="0"/>
                <a:cs typeface="Calibri" panose="020F0502020204030204" pitchFamily="34" charset="0"/>
              </a:rPr>
              <a:t>Millions</a:t>
            </a:r>
            <a:r>
              <a:rPr lang="en-US" dirty="0">
                <a:solidFill>
                  <a:srgbClr val="002060"/>
                </a:solidFill>
                <a:latin typeface="Calibri" panose="020F0502020204030204" pitchFamily="34" charset="0"/>
                <a:cs typeface="Calibri" panose="020F0502020204030204" pitchFamily="34" charset="0"/>
              </a:rPr>
              <a:t> </a:t>
            </a:r>
            <a:r>
              <a:rPr lang="en-US" sz="1600" dirty="0">
                <a:solidFill>
                  <a:srgbClr val="002060"/>
                </a:solidFill>
                <a:latin typeface="Calibri" panose="020F0502020204030204" pitchFamily="34" charset="0"/>
                <a:cs typeface="Calibri" panose="020F0502020204030204" pitchFamily="34" charset="0"/>
              </a:rPr>
              <a:t>of persons</a:t>
            </a:r>
          </a:p>
        </p:txBody>
      </p:sp>
      <p:sp>
        <p:nvSpPr>
          <p:cNvPr id="12" name="Text Box 3"/>
          <p:cNvSpPr txBox="1">
            <a:spLocks noChangeArrowheads="1"/>
          </p:cNvSpPr>
          <p:nvPr/>
        </p:nvSpPr>
        <p:spPr bwMode="auto">
          <a:xfrm>
            <a:off x="1178879" y="5358668"/>
            <a:ext cx="625958" cy="292388"/>
          </a:xfrm>
          <a:prstGeom prst="rect">
            <a:avLst/>
          </a:prstGeom>
          <a:noFill/>
          <a:ln w="9525">
            <a:noFill/>
            <a:miter lim="800000"/>
            <a:headEnd/>
            <a:tailEnd/>
          </a:ln>
        </p:spPr>
        <p:txBody>
          <a:bodyPr wrap="square" anchor="ctr" anchorCtr="0">
            <a:spAutoFit/>
          </a:bodyPr>
          <a:lstStyle/>
          <a:p>
            <a:pPr eaLnBrk="0" fontAlgn="base" hangingPunct="0">
              <a:spcBef>
                <a:spcPct val="50000"/>
              </a:spcBef>
              <a:spcAft>
                <a:spcPct val="0"/>
              </a:spcAft>
              <a:buClr>
                <a:srgbClr val="FF0000"/>
              </a:buClr>
            </a:pPr>
            <a:r>
              <a:rPr lang="en-US" sz="1300" b="1" dirty="0">
                <a:solidFill>
                  <a:srgbClr val="002060"/>
                </a:solidFill>
              </a:rPr>
              <a:t>2004</a:t>
            </a:r>
          </a:p>
        </p:txBody>
      </p:sp>
      <p:sp>
        <p:nvSpPr>
          <p:cNvPr id="17" name="Text Box 3"/>
          <p:cNvSpPr txBox="1">
            <a:spLocks noChangeArrowheads="1"/>
          </p:cNvSpPr>
          <p:nvPr/>
        </p:nvSpPr>
        <p:spPr bwMode="auto">
          <a:xfrm>
            <a:off x="5024716" y="5385335"/>
            <a:ext cx="625958" cy="292388"/>
          </a:xfrm>
          <a:prstGeom prst="rect">
            <a:avLst/>
          </a:prstGeom>
          <a:noFill/>
          <a:ln w="9525">
            <a:noFill/>
            <a:miter lim="800000"/>
            <a:headEnd/>
            <a:tailEnd/>
          </a:ln>
        </p:spPr>
        <p:txBody>
          <a:bodyPr wrap="square" anchor="ctr" anchorCtr="0">
            <a:spAutoFit/>
          </a:bodyPr>
          <a:lstStyle/>
          <a:p>
            <a:pPr eaLnBrk="0" fontAlgn="base" hangingPunct="0">
              <a:spcBef>
                <a:spcPct val="50000"/>
              </a:spcBef>
              <a:spcAft>
                <a:spcPct val="0"/>
              </a:spcAft>
              <a:buClr>
                <a:srgbClr val="FF0000"/>
              </a:buClr>
            </a:pPr>
            <a:r>
              <a:rPr lang="en-US" sz="1300" b="1" dirty="0">
                <a:solidFill>
                  <a:srgbClr val="002060"/>
                </a:solidFill>
              </a:rPr>
              <a:t>2004</a:t>
            </a:r>
          </a:p>
        </p:txBody>
      </p:sp>
      <p:sp>
        <p:nvSpPr>
          <p:cNvPr id="18" name="Text Box 3"/>
          <p:cNvSpPr txBox="1">
            <a:spLocks noChangeArrowheads="1"/>
          </p:cNvSpPr>
          <p:nvPr/>
        </p:nvSpPr>
        <p:spPr bwMode="auto">
          <a:xfrm>
            <a:off x="2210599" y="5352671"/>
            <a:ext cx="625958" cy="292388"/>
          </a:xfrm>
          <a:prstGeom prst="rect">
            <a:avLst/>
          </a:prstGeom>
          <a:noFill/>
          <a:ln w="9525">
            <a:noFill/>
            <a:miter lim="800000"/>
            <a:headEnd/>
            <a:tailEnd/>
          </a:ln>
        </p:spPr>
        <p:txBody>
          <a:bodyPr wrap="square" anchor="ctr" anchorCtr="0">
            <a:spAutoFit/>
          </a:bodyPr>
          <a:lstStyle/>
          <a:p>
            <a:pPr eaLnBrk="0" fontAlgn="base" hangingPunct="0">
              <a:spcBef>
                <a:spcPct val="50000"/>
              </a:spcBef>
              <a:spcAft>
                <a:spcPct val="0"/>
              </a:spcAft>
              <a:buClr>
                <a:srgbClr val="FF0000"/>
              </a:buClr>
            </a:pPr>
            <a:r>
              <a:rPr lang="en-US" sz="1300" b="1" dirty="0">
                <a:solidFill>
                  <a:srgbClr val="002060"/>
                </a:solidFill>
              </a:rPr>
              <a:t>2014</a:t>
            </a:r>
          </a:p>
        </p:txBody>
      </p:sp>
      <p:sp>
        <p:nvSpPr>
          <p:cNvPr id="19" name="Text Box 3"/>
          <p:cNvSpPr txBox="1">
            <a:spLocks noChangeArrowheads="1"/>
          </p:cNvSpPr>
          <p:nvPr/>
        </p:nvSpPr>
        <p:spPr bwMode="auto">
          <a:xfrm>
            <a:off x="6102149" y="5372880"/>
            <a:ext cx="625958" cy="292388"/>
          </a:xfrm>
          <a:prstGeom prst="rect">
            <a:avLst/>
          </a:prstGeom>
          <a:noFill/>
          <a:ln w="9525">
            <a:noFill/>
            <a:miter lim="800000"/>
            <a:headEnd/>
            <a:tailEnd/>
          </a:ln>
        </p:spPr>
        <p:txBody>
          <a:bodyPr wrap="square" anchor="ctr" anchorCtr="0">
            <a:spAutoFit/>
          </a:bodyPr>
          <a:lstStyle/>
          <a:p>
            <a:pPr eaLnBrk="0" fontAlgn="base" hangingPunct="0">
              <a:spcBef>
                <a:spcPct val="50000"/>
              </a:spcBef>
              <a:spcAft>
                <a:spcPct val="0"/>
              </a:spcAft>
              <a:buClr>
                <a:srgbClr val="FF0000"/>
              </a:buClr>
            </a:pPr>
            <a:r>
              <a:rPr lang="en-US" sz="1300" b="1" dirty="0">
                <a:solidFill>
                  <a:srgbClr val="002060"/>
                </a:solidFill>
              </a:rPr>
              <a:t>2014</a:t>
            </a:r>
          </a:p>
        </p:txBody>
      </p:sp>
      <p:sp>
        <p:nvSpPr>
          <p:cNvPr id="20" name="Text Box 3"/>
          <p:cNvSpPr txBox="1">
            <a:spLocks noChangeArrowheads="1"/>
          </p:cNvSpPr>
          <p:nvPr/>
        </p:nvSpPr>
        <p:spPr bwMode="auto">
          <a:xfrm>
            <a:off x="2864649" y="5358071"/>
            <a:ext cx="1578931" cy="292388"/>
          </a:xfrm>
          <a:prstGeom prst="rect">
            <a:avLst/>
          </a:prstGeom>
          <a:noFill/>
          <a:ln w="9525">
            <a:noFill/>
            <a:miter lim="800000"/>
            <a:headEnd/>
            <a:tailEnd/>
          </a:ln>
        </p:spPr>
        <p:txBody>
          <a:bodyPr wrap="square" anchor="ctr" anchorCtr="0">
            <a:spAutoFit/>
          </a:bodyPr>
          <a:lstStyle/>
          <a:p>
            <a:pPr algn="ctr" eaLnBrk="0" fontAlgn="base" hangingPunct="0">
              <a:spcBef>
                <a:spcPct val="50000"/>
              </a:spcBef>
              <a:spcAft>
                <a:spcPct val="0"/>
              </a:spcAft>
              <a:buClr>
                <a:srgbClr val="FF0000"/>
              </a:buClr>
            </a:pPr>
            <a:r>
              <a:rPr lang="en-US" sz="1300" b="1" dirty="0">
                <a:solidFill>
                  <a:srgbClr val="002060"/>
                </a:solidFill>
              </a:rPr>
              <a:t>Projected 2024</a:t>
            </a:r>
          </a:p>
        </p:txBody>
      </p:sp>
      <p:sp>
        <p:nvSpPr>
          <p:cNvPr id="23" name="Text Box 3"/>
          <p:cNvSpPr txBox="1">
            <a:spLocks noChangeArrowheads="1"/>
          </p:cNvSpPr>
          <p:nvPr/>
        </p:nvSpPr>
        <p:spPr bwMode="auto">
          <a:xfrm>
            <a:off x="6761744" y="5384597"/>
            <a:ext cx="1492752" cy="292388"/>
          </a:xfrm>
          <a:prstGeom prst="rect">
            <a:avLst/>
          </a:prstGeom>
          <a:noFill/>
          <a:ln w="9525">
            <a:noFill/>
            <a:miter lim="800000"/>
            <a:headEnd/>
            <a:tailEnd/>
          </a:ln>
        </p:spPr>
        <p:txBody>
          <a:bodyPr wrap="square" anchor="ctr" anchorCtr="0">
            <a:spAutoFit/>
          </a:bodyPr>
          <a:lstStyle/>
          <a:p>
            <a:pPr algn="ctr" eaLnBrk="0" fontAlgn="base" hangingPunct="0">
              <a:spcBef>
                <a:spcPct val="50000"/>
              </a:spcBef>
              <a:spcAft>
                <a:spcPct val="0"/>
              </a:spcAft>
              <a:buClr>
                <a:srgbClr val="FF0000"/>
              </a:buClr>
            </a:pPr>
            <a:r>
              <a:rPr lang="en-US" sz="1300" b="1" dirty="0">
                <a:solidFill>
                  <a:srgbClr val="002060"/>
                </a:solidFill>
              </a:rPr>
              <a:t>Projected 2024</a:t>
            </a:r>
          </a:p>
        </p:txBody>
      </p:sp>
      <p:sp>
        <p:nvSpPr>
          <p:cNvPr id="13" name="TextBox 12"/>
          <p:cNvSpPr txBox="1"/>
          <p:nvPr/>
        </p:nvSpPr>
        <p:spPr>
          <a:xfrm>
            <a:off x="464416" y="5891392"/>
            <a:ext cx="7903813" cy="393731"/>
          </a:xfrm>
          <a:prstGeom prst="rect">
            <a:avLst/>
          </a:prstGeom>
        </p:spPr>
        <p:txBody>
          <a:bodyPr vert="horz" wrap="square" lIns="91440" tIns="45720" rIns="91440" bIns="45720" rtlCol="0" anchor="b">
            <a:noAutofit/>
          </a:bodyPr>
          <a:lstStyle/>
          <a:p>
            <a:pPr>
              <a:spcBef>
                <a:spcPct val="0"/>
              </a:spcBef>
            </a:pPr>
            <a:endParaRPr lang="en-US" sz="14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25024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Grp="1" noChangeArrowheads="1"/>
          </p:cNvSpPr>
          <p:nvPr>
            <p:ph type="title"/>
          </p:nvPr>
        </p:nvSpPr>
        <p:spPr>
          <a:xfrm>
            <a:off x="765544" y="0"/>
            <a:ext cx="7910623" cy="1524000"/>
          </a:xfrm>
        </p:spPr>
        <p:txBody>
          <a:bodyPr anchor="ctr" anchorCtr="0"/>
          <a:lstStyle/>
          <a:p>
            <a:pPr eaLnBrk="1" hangingPunct="1">
              <a:lnSpc>
                <a:spcPts val="4000"/>
              </a:lnSpc>
            </a:pPr>
            <a:r>
              <a:rPr lang="en-US" dirty="0" smtClean="0"/>
              <a:t>Population Growth Rate Slows</a:t>
            </a:r>
          </a:p>
        </p:txBody>
      </p:sp>
      <p:graphicFrame>
        <p:nvGraphicFramePr>
          <p:cNvPr id="7" name="Object 2"/>
          <p:cNvGraphicFramePr>
            <a:graphicFrameLocks noGrp="1" noChangeAspect="1"/>
          </p:cNvGraphicFramePr>
          <p:nvPr>
            <p:ph type="chart" idx="1"/>
            <p:extLst>
              <p:ext uri="{D42A27DB-BD31-4B8C-83A1-F6EECF244321}">
                <p14:modId xmlns:p14="http://schemas.microsoft.com/office/powerpoint/2010/main" val="2573287761"/>
              </p:ext>
            </p:extLst>
          </p:nvPr>
        </p:nvGraphicFramePr>
        <p:xfrm>
          <a:off x="435604" y="1331206"/>
          <a:ext cx="8273988" cy="4496717"/>
        </p:xfrm>
        <a:graphic>
          <a:graphicData uri="http://schemas.openxmlformats.org/drawingml/2006/chart">
            <c:chart xmlns:c="http://schemas.openxmlformats.org/drawingml/2006/chart" xmlns:r="http://schemas.openxmlformats.org/officeDocument/2006/relationships" r:id="rId3"/>
          </a:graphicData>
        </a:graphic>
      </p:graphicFrame>
      <p:sp>
        <p:nvSpPr>
          <p:cNvPr id="2053" name="Text Box 4"/>
          <p:cNvSpPr txBox="1">
            <a:spLocks noChangeArrowheads="1"/>
          </p:cNvSpPr>
          <p:nvPr/>
        </p:nvSpPr>
        <p:spPr bwMode="auto">
          <a:xfrm>
            <a:off x="422482" y="1079078"/>
            <a:ext cx="2627263" cy="338554"/>
          </a:xfrm>
          <a:prstGeom prst="rect">
            <a:avLst/>
          </a:prstGeom>
          <a:noFill/>
          <a:ln w="12700">
            <a:noFill/>
            <a:miter lim="800000"/>
            <a:headEnd/>
            <a:tailEnd/>
          </a:ln>
        </p:spPr>
        <p:txBody>
          <a:bodyPr wrap="square">
            <a:spAutoFit/>
          </a:bodyPr>
          <a:lstStyle/>
          <a:p>
            <a:pPr eaLnBrk="0" fontAlgn="base" hangingPunct="0">
              <a:spcBef>
                <a:spcPct val="0"/>
              </a:spcBef>
              <a:spcAft>
                <a:spcPct val="0"/>
              </a:spcAft>
            </a:pPr>
            <a:r>
              <a:rPr lang="en-US" sz="1600" dirty="0">
                <a:solidFill>
                  <a:srgbClr val="002060"/>
                </a:solidFill>
                <a:latin typeface="Calibri" panose="020F0502020204030204" pitchFamily="34" charset="0"/>
                <a:cs typeface="Calibri" panose="020F0502020204030204" pitchFamily="34" charset="0"/>
              </a:rPr>
              <a:t>Annual rates of change</a:t>
            </a:r>
          </a:p>
        </p:txBody>
      </p:sp>
      <p:sp>
        <p:nvSpPr>
          <p:cNvPr id="6" name="TextBox 5"/>
          <p:cNvSpPr txBox="1"/>
          <p:nvPr/>
        </p:nvSpPr>
        <p:spPr>
          <a:xfrm>
            <a:off x="354248" y="5533650"/>
            <a:ext cx="8056213" cy="393731"/>
          </a:xfrm>
          <a:prstGeom prst="rect">
            <a:avLst/>
          </a:prstGeom>
        </p:spPr>
        <p:txBody>
          <a:bodyPr vert="horz" wrap="square" lIns="91440" tIns="45720" rIns="91440" bIns="45720" rtlCol="0" anchor="b">
            <a:noAutofit/>
          </a:bodyPr>
          <a:lstStyle/>
          <a:p>
            <a:pPr>
              <a:spcBef>
                <a:spcPct val="0"/>
              </a:spcBef>
            </a:pPr>
            <a:endParaRPr lang="en-US" sz="1400" dirty="0">
              <a:solidFill>
                <a:srgbClr val="002060"/>
              </a:solidFill>
              <a:cs typeface="Tahoma" pitchFamily="34" charset="0"/>
            </a:endParaRPr>
          </a:p>
        </p:txBody>
      </p:sp>
    </p:spTree>
    <p:extLst>
      <p:ext uri="{BB962C8B-B14F-4D97-AF65-F5344CB8AC3E}">
        <p14:creationId xmlns:p14="http://schemas.microsoft.com/office/powerpoint/2010/main" val="341201411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760021" y="0"/>
            <a:ext cx="7919955" cy="1484416"/>
          </a:xfrm>
        </p:spPr>
        <p:txBody>
          <a:bodyPr anchor="ctr" anchorCtr="0"/>
          <a:lstStyle/>
          <a:p>
            <a:pPr eaLnBrk="1" hangingPunct="1"/>
            <a:r>
              <a:rPr lang="en-US" dirty="0" smtClean="0"/>
              <a:t>Labor Force Participation Continues to Decline</a:t>
            </a:r>
          </a:p>
        </p:txBody>
      </p:sp>
      <p:graphicFrame>
        <p:nvGraphicFramePr>
          <p:cNvPr id="13" name="Object 5"/>
          <p:cNvGraphicFramePr>
            <a:graphicFrameLocks noGrp="1" noChangeAspect="1"/>
          </p:cNvGraphicFramePr>
          <p:nvPr>
            <p:ph type="chart" idx="1"/>
            <p:extLst>
              <p:ext uri="{D42A27DB-BD31-4B8C-83A1-F6EECF244321}">
                <p14:modId xmlns:p14="http://schemas.microsoft.com/office/powerpoint/2010/main" val="1934676259"/>
              </p:ext>
            </p:extLst>
          </p:nvPr>
        </p:nvGraphicFramePr>
        <p:xfrm>
          <a:off x="548953" y="1405239"/>
          <a:ext cx="8052469" cy="4717923"/>
        </p:xfrm>
        <a:graphic>
          <a:graphicData uri="http://schemas.openxmlformats.org/drawingml/2006/chart">
            <c:chart xmlns:c="http://schemas.openxmlformats.org/drawingml/2006/chart" xmlns:r="http://schemas.openxmlformats.org/officeDocument/2006/relationships" r:id="rId3"/>
          </a:graphicData>
        </a:graphic>
      </p:graphicFrame>
      <p:sp>
        <p:nvSpPr>
          <p:cNvPr id="4102" name="Text Box 4"/>
          <p:cNvSpPr txBox="1">
            <a:spLocks noChangeArrowheads="1"/>
          </p:cNvSpPr>
          <p:nvPr/>
        </p:nvSpPr>
        <p:spPr bwMode="auto">
          <a:xfrm>
            <a:off x="641430" y="1167114"/>
            <a:ext cx="5029200" cy="336550"/>
          </a:xfrm>
          <a:prstGeom prst="rect">
            <a:avLst/>
          </a:prstGeom>
          <a:noFill/>
          <a:ln w="9525">
            <a:noFill/>
            <a:miter lim="800000"/>
            <a:headEnd/>
            <a:tailEnd/>
          </a:ln>
        </p:spPr>
        <p:txBody>
          <a:bodyPr>
            <a:spAutoFit/>
          </a:bodyPr>
          <a:lstStyle/>
          <a:p>
            <a:pPr eaLnBrk="0" hangingPunct="0">
              <a:spcBef>
                <a:spcPct val="50000"/>
              </a:spcBef>
              <a:buClr>
                <a:srgbClr val="FF0000"/>
              </a:buClr>
            </a:pPr>
            <a:r>
              <a:rPr lang="en-US" sz="1600" b="1" dirty="0">
                <a:latin typeface="+mn-lt"/>
              </a:rPr>
              <a:t>Percent</a:t>
            </a:r>
          </a:p>
        </p:txBody>
      </p:sp>
      <p:sp>
        <p:nvSpPr>
          <p:cNvPr id="4103" name="Text Box 6"/>
          <p:cNvSpPr txBox="1">
            <a:spLocks noChangeArrowheads="1"/>
          </p:cNvSpPr>
          <p:nvPr/>
        </p:nvSpPr>
        <p:spPr bwMode="auto">
          <a:xfrm>
            <a:off x="2052654" y="2718102"/>
            <a:ext cx="762000" cy="338554"/>
          </a:xfrm>
          <a:prstGeom prst="rect">
            <a:avLst/>
          </a:prstGeom>
          <a:noFill/>
          <a:ln w="9525">
            <a:noFill/>
            <a:miter lim="800000"/>
            <a:headEnd/>
            <a:tailEnd/>
          </a:ln>
        </p:spPr>
        <p:txBody>
          <a:bodyPr anchor="ctr">
            <a:spAutoFit/>
          </a:bodyPr>
          <a:lstStyle/>
          <a:p>
            <a:pPr algn="ctr" eaLnBrk="0" hangingPunct="0">
              <a:spcBef>
                <a:spcPct val="50000"/>
              </a:spcBef>
              <a:buClr>
                <a:srgbClr val="FF0000"/>
              </a:buClr>
            </a:pPr>
            <a:r>
              <a:rPr lang="en-US" sz="1600" b="1" dirty="0">
                <a:latin typeface="+mn-lt"/>
              </a:rPr>
              <a:t>Total</a:t>
            </a:r>
            <a:endParaRPr lang="en-US" sz="1600" dirty="0">
              <a:latin typeface="+mn-lt"/>
            </a:endParaRPr>
          </a:p>
        </p:txBody>
      </p:sp>
      <p:sp>
        <p:nvSpPr>
          <p:cNvPr id="4104" name="Text Box 7"/>
          <p:cNvSpPr txBox="1">
            <a:spLocks noChangeArrowheads="1"/>
          </p:cNvSpPr>
          <p:nvPr/>
        </p:nvSpPr>
        <p:spPr bwMode="auto">
          <a:xfrm>
            <a:off x="2110249" y="1948154"/>
            <a:ext cx="712788" cy="338554"/>
          </a:xfrm>
          <a:prstGeom prst="rect">
            <a:avLst/>
          </a:prstGeom>
          <a:noFill/>
          <a:ln w="9525">
            <a:noFill/>
            <a:miter lim="800000"/>
            <a:headEnd/>
            <a:tailEnd/>
          </a:ln>
        </p:spPr>
        <p:txBody>
          <a:bodyPr anchor="ctr">
            <a:spAutoFit/>
          </a:bodyPr>
          <a:lstStyle/>
          <a:p>
            <a:pPr algn="ctr" eaLnBrk="0" hangingPunct="0">
              <a:spcBef>
                <a:spcPct val="50000"/>
              </a:spcBef>
              <a:buClr>
                <a:srgbClr val="FF0000"/>
              </a:buClr>
            </a:pPr>
            <a:r>
              <a:rPr lang="en-US" sz="1600" b="1" dirty="0">
                <a:latin typeface="+mn-lt"/>
              </a:rPr>
              <a:t>Men</a:t>
            </a:r>
            <a:endParaRPr lang="en-US" sz="1600" dirty="0">
              <a:latin typeface="+mn-lt"/>
            </a:endParaRPr>
          </a:p>
        </p:txBody>
      </p:sp>
      <p:sp>
        <p:nvSpPr>
          <p:cNvPr id="4105" name="Text Box 8"/>
          <p:cNvSpPr txBox="1">
            <a:spLocks noChangeArrowheads="1"/>
          </p:cNvSpPr>
          <p:nvPr/>
        </p:nvSpPr>
        <p:spPr bwMode="auto">
          <a:xfrm>
            <a:off x="1995784" y="3840686"/>
            <a:ext cx="1031875" cy="338554"/>
          </a:xfrm>
          <a:prstGeom prst="rect">
            <a:avLst/>
          </a:prstGeom>
          <a:noFill/>
          <a:ln w="9525">
            <a:noFill/>
            <a:miter lim="800000"/>
            <a:headEnd/>
            <a:tailEnd/>
          </a:ln>
        </p:spPr>
        <p:txBody>
          <a:bodyPr anchor="ctr">
            <a:spAutoFit/>
          </a:bodyPr>
          <a:lstStyle/>
          <a:p>
            <a:pPr algn="ctr" eaLnBrk="0" hangingPunct="0">
              <a:spcBef>
                <a:spcPct val="50000"/>
              </a:spcBef>
              <a:buClr>
                <a:srgbClr val="FF0000"/>
              </a:buClr>
            </a:pPr>
            <a:r>
              <a:rPr lang="en-US" sz="1600" b="1" dirty="0">
                <a:latin typeface="+mn-lt"/>
              </a:rPr>
              <a:t>Women</a:t>
            </a:r>
            <a:endParaRPr lang="en-US" sz="1600" dirty="0">
              <a:latin typeface="+mn-lt"/>
            </a:endParaRPr>
          </a:p>
        </p:txBody>
      </p:sp>
    </p:spTree>
    <p:extLst>
      <p:ext uri="{BB962C8B-B14F-4D97-AF65-F5344CB8AC3E}">
        <p14:creationId xmlns:p14="http://schemas.microsoft.com/office/powerpoint/2010/main" val="75296925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765544" y="0"/>
            <a:ext cx="7818475" cy="1477926"/>
          </a:xfrm>
        </p:spPr>
        <p:txBody>
          <a:bodyPr anchor="ctr"/>
          <a:lstStyle/>
          <a:p>
            <a:pPr eaLnBrk="1" hangingPunct="1"/>
            <a:r>
              <a:rPr lang="en-US" dirty="0" smtClean="0"/>
              <a:t>The Labor Force is Aging</a:t>
            </a:r>
          </a:p>
        </p:txBody>
      </p:sp>
      <p:sp>
        <p:nvSpPr>
          <p:cNvPr id="5133" name="Text Box 21"/>
          <p:cNvSpPr txBox="1">
            <a:spLocks noChangeArrowheads="1"/>
          </p:cNvSpPr>
          <p:nvPr/>
        </p:nvSpPr>
        <p:spPr bwMode="auto">
          <a:xfrm>
            <a:off x="7196470" y="4354033"/>
            <a:ext cx="1447800" cy="366713"/>
          </a:xfrm>
          <a:prstGeom prst="rect">
            <a:avLst/>
          </a:prstGeom>
          <a:noFill/>
          <a:ln w="9525">
            <a:noFill/>
            <a:miter lim="800000"/>
            <a:headEnd/>
            <a:tailEnd/>
          </a:ln>
        </p:spPr>
        <p:txBody>
          <a:bodyPr>
            <a:spAutoFit/>
          </a:bodyPr>
          <a:lstStyle/>
          <a:p>
            <a:endParaRPr lang="en-US" dirty="0"/>
          </a:p>
        </p:txBody>
      </p:sp>
      <p:graphicFrame>
        <p:nvGraphicFramePr>
          <p:cNvPr id="9" name="Chart 8"/>
          <p:cNvGraphicFramePr/>
          <p:nvPr>
            <p:extLst/>
          </p:nvPr>
        </p:nvGraphicFramePr>
        <p:xfrm>
          <a:off x="1066801" y="2133600"/>
          <a:ext cx="73914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838200" y="1676400"/>
            <a:ext cx="5029200" cy="336550"/>
          </a:xfrm>
          <a:prstGeom prst="rect">
            <a:avLst/>
          </a:prstGeom>
          <a:noFill/>
          <a:ln w="9525">
            <a:noFill/>
            <a:miter lim="800000"/>
            <a:headEnd/>
            <a:tailEnd/>
          </a:ln>
        </p:spPr>
        <p:txBody>
          <a:bodyPr>
            <a:spAutoFit/>
          </a:bodyPr>
          <a:lstStyle/>
          <a:p>
            <a:pPr eaLnBrk="0" hangingPunct="0">
              <a:spcBef>
                <a:spcPct val="50000"/>
              </a:spcBef>
              <a:buClr>
                <a:srgbClr val="FF0000"/>
              </a:buClr>
            </a:pPr>
            <a:r>
              <a:rPr lang="en-US" sz="1600" b="1" dirty="0" smtClean="0">
                <a:latin typeface="+mn-lt"/>
              </a:rPr>
              <a:t>Percent distribution</a:t>
            </a:r>
            <a:endParaRPr lang="en-US" sz="1600" b="1" dirty="0">
              <a:latin typeface="+mn-lt"/>
            </a:endParaRPr>
          </a:p>
        </p:txBody>
      </p:sp>
    </p:spTree>
    <p:extLst>
      <p:ext uri="{BB962C8B-B14F-4D97-AF65-F5344CB8AC3E}">
        <p14:creationId xmlns:p14="http://schemas.microsoft.com/office/powerpoint/2010/main" val="426962075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479234" y="269913"/>
            <a:ext cx="8229600" cy="1651483"/>
          </a:xfrm>
        </p:spPr>
        <p:txBody>
          <a:bodyPr/>
          <a:lstStyle/>
          <a:p>
            <a:pPr eaLnBrk="1" hangingPunct="1"/>
            <a:r>
              <a:rPr lang="en-US" dirty="0" smtClean="0"/>
              <a:t>Participation Declines for Youth and Increases for Older Adults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4185758"/>
              </p:ext>
            </p:extLst>
          </p:nvPr>
        </p:nvGraphicFramePr>
        <p:xfrm>
          <a:off x="341523" y="1722438"/>
          <a:ext cx="8460954"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3942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754912" y="0"/>
            <a:ext cx="7931888" cy="1488558"/>
          </a:xfrm>
        </p:spPr>
        <p:txBody>
          <a:bodyPr anchor="ctr" anchorCtr="0"/>
          <a:lstStyle/>
          <a:p>
            <a:pPr eaLnBrk="1" hangingPunct="1"/>
            <a:r>
              <a:rPr lang="en-US" dirty="0" smtClean="0"/>
              <a:t>The Older </a:t>
            </a:r>
            <a:r>
              <a:rPr lang="en-US" dirty="0"/>
              <a:t>Labor Force Age </a:t>
            </a:r>
            <a:r>
              <a:rPr lang="en-US" dirty="0" smtClean="0"/>
              <a:t>Groups Increases the Most</a:t>
            </a:r>
          </a:p>
        </p:txBody>
      </p:sp>
      <p:graphicFrame>
        <p:nvGraphicFramePr>
          <p:cNvPr id="13" name="Object 5"/>
          <p:cNvGraphicFramePr>
            <a:graphicFrameLocks noGrp="1" noChangeAspect="1"/>
          </p:cNvGraphicFramePr>
          <p:nvPr>
            <p:ph type="chart" idx="1"/>
            <p:extLst>
              <p:ext uri="{D42A27DB-BD31-4B8C-83A1-F6EECF244321}">
                <p14:modId xmlns:p14="http://schemas.microsoft.com/office/powerpoint/2010/main" val="3770535601"/>
              </p:ext>
            </p:extLst>
          </p:nvPr>
        </p:nvGraphicFramePr>
        <p:xfrm>
          <a:off x="639896" y="1848080"/>
          <a:ext cx="8305800"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6149" name="Text Box 3"/>
          <p:cNvSpPr txBox="1">
            <a:spLocks noChangeArrowheads="1"/>
          </p:cNvSpPr>
          <p:nvPr/>
        </p:nvSpPr>
        <p:spPr bwMode="auto">
          <a:xfrm>
            <a:off x="526974" y="1489113"/>
            <a:ext cx="2667000" cy="338554"/>
          </a:xfrm>
          <a:prstGeom prst="rect">
            <a:avLst/>
          </a:prstGeom>
          <a:noFill/>
          <a:ln w="9525">
            <a:noFill/>
            <a:miter lim="800000"/>
            <a:headEnd/>
            <a:tailEnd/>
          </a:ln>
        </p:spPr>
        <p:txBody>
          <a:bodyPr wrap="square">
            <a:spAutoFit/>
          </a:bodyPr>
          <a:lstStyle/>
          <a:p>
            <a:pPr eaLnBrk="0" fontAlgn="base" hangingPunct="0">
              <a:spcBef>
                <a:spcPct val="50000"/>
              </a:spcBef>
              <a:spcAft>
                <a:spcPct val="0"/>
              </a:spcAft>
              <a:buClr>
                <a:srgbClr val="FF0000"/>
              </a:buClr>
            </a:pPr>
            <a:r>
              <a:rPr lang="en-US" sz="1600" b="1" dirty="0">
                <a:solidFill>
                  <a:srgbClr val="002060"/>
                </a:solidFill>
              </a:rPr>
              <a:t>T</a:t>
            </a:r>
            <a:r>
              <a:rPr lang="en-US" sz="1600" b="1" dirty="0" smtClean="0">
                <a:solidFill>
                  <a:srgbClr val="002060"/>
                </a:solidFill>
              </a:rPr>
              <a:t>housands </a:t>
            </a:r>
            <a:r>
              <a:rPr lang="en-US" sz="1600" b="1" dirty="0">
                <a:solidFill>
                  <a:srgbClr val="002060"/>
                </a:solidFill>
              </a:rPr>
              <a:t>of </a:t>
            </a:r>
            <a:r>
              <a:rPr lang="en-US" sz="1600" b="1" dirty="0" smtClean="0">
                <a:solidFill>
                  <a:srgbClr val="002060"/>
                </a:solidFill>
              </a:rPr>
              <a:t>persons</a:t>
            </a:r>
            <a:endParaRPr lang="en-US" sz="1600" b="1" dirty="0">
              <a:solidFill>
                <a:srgbClr val="002060"/>
              </a:solidFill>
            </a:endParaRPr>
          </a:p>
        </p:txBody>
      </p:sp>
    </p:spTree>
    <p:extLst>
      <p:ext uri="{BB962C8B-B14F-4D97-AF65-F5344CB8AC3E}">
        <p14:creationId xmlns:p14="http://schemas.microsoft.com/office/powerpoint/2010/main" val="189684252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765544" y="0"/>
            <a:ext cx="7829107" cy="1477925"/>
          </a:xfrm>
        </p:spPr>
        <p:txBody>
          <a:bodyPr anchor="ctr"/>
          <a:lstStyle/>
          <a:p>
            <a:pPr eaLnBrk="1" hangingPunct="1"/>
            <a:r>
              <a:rPr lang="en-US" sz="3800" dirty="0" smtClean="0"/>
              <a:t>The Older Labor Force Age Groups Grows the Fastest</a:t>
            </a:r>
          </a:p>
        </p:txBody>
      </p:sp>
      <p:graphicFrame>
        <p:nvGraphicFramePr>
          <p:cNvPr id="13" name="Object 11"/>
          <p:cNvGraphicFramePr>
            <a:graphicFrameLocks noGrp="1" noChangeAspect="1"/>
          </p:cNvGraphicFramePr>
          <p:nvPr>
            <p:ph type="chart" idx="1"/>
            <p:extLst>
              <p:ext uri="{D42A27DB-BD31-4B8C-83A1-F6EECF244321}">
                <p14:modId xmlns:p14="http://schemas.microsoft.com/office/powerpoint/2010/main" val="2098096790"/>
              </p:ext>
            </p:extLst>
          </p:nvPr>
        </p:nvGraphicFramePr>
        <p:xfrm>
          <a:off x="676155" y="1756459"/>
          <a:ext cx="8153400" cy="424614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4935162" y="1620620"/>
            <a:ext cx="1455993" cy="656938"/>
          </a:xfrm>
          <a:prstGeom prst="rect">
            <a:avLst/>
          </a:prstGeom>
          <a:noFill/>
          <a:ln>
            <a:noFill/>
          </a:ln>
          <a:scene3d>
            <a:camera prst="orthographicFront"/>
            <a:lightRig rig="threePt" dir="t"/>
          </a:scene3d>
          <a:sp3d prstMaterial="matte">
            <a:bevelT/>
          </a:sp3d>
        </p:spPr>
        <p:txBody>
          <a:bodyPr vert="horz" wrap="square"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auto" latinLnBrk="0" hangingPunct="1">
              <a:lnSpc>
                <a:spcPct val="100000"/>
              </a:lnSpc>
              <a:spcBef>
                <a:spcPct val="0"/>
              </a:spcBef>
              <a:spcAft>
                <a:spcPts val="0"/>
              </a:spcAft>
              <a:buClrTx/>
              <a:buSzTx/>
              <a:buFontTx/>
              <a:buNone/>
              <a:tabLst/>
            </a:pPr>
            <a:r>
              <a:rPr lang="en-US" sz="1400" kern="1200" dirty="0" smtClean="0">
                <a:solidFill>
                  <a:schemeClr val="tx1"/>
                </a:solidFill>
                <a:latin typeface="Tahoma" pitchFamily="34" charset="0"/>
                <a:ea typeface="+mj-ea"/>
                <a:cs typeface="Tahoma" pitchFamily="34" charset="0"/>
              </a:rPr>
              <a:t>Total labor force growth= 5.0%</a:t>
            </a:r>
            <a:endParaRPr kumimoji="0" lang="en-US" sz="1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p:txBody>
      </p:sp>
      <p:sp>
        <p:nvSpPr>
          <p:cNvPr id="8" name="Straight Connector 7"/>
          <p:cNvSpPr/>
          <p:nvPr/>
        </p:nvSpPr>
        <p:spPr>
          <a:xfrm>
            <a:off x="3952755" y="1680259"/>
            <a:ext cx="0" cy="4343400"/>
          </a:xfrm>
          <a:prstGeom prst="line">
            <a:avLst/>
          </a:prstGeom>
          <a:ln w="41275">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3" name="Right Arrow 2"/>
          <p:cNvSpPr/>
          <p:nvPr/>
        </p:nvSpPr>
        <p:spPr>
          <a:xfrm rot="10800000">
            <a:off x="4333755" y="1908858"/>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Box 4"/>
          <p:cNvSpPr txBox="1">
            <a:spLocks noChangeArrowheads="1"/>
          </p:cNvSpPr>
          <p:nvPr/>
        </p:nvSpPr>
        <p:spPr bwMode="auto">
          <a:xfrm>
            <a:off x="658919" y="1307347"/>
            <a:ext cx="4632325" cy="336550"/>
          </a:xfrm>
          <a:prstGeom prst="rect">
            <a:avLst/>
          </a:prstGeom>
          <a:noFill/>
          <a:ln w="9525">
            <a:noFill/>
            <a:miter lim="800000"/>
            <a:headEnd/>
            <a:tailEnd/>
          </a:ln>
        </p:spPr>
        <p:txBody>
          <a:bodyPr>
            <a:spAutoFit/>
          </a:bodyPr>
          <a:lstStyle/>
          <a:p>
            <a:pPr eaLnBrk="0" hangingPunct="0">
              <a:spcBef>
                <a:spcPct val="50000"/>
              </a:spcBef>
              <a:buClr>
                <a:srgbClr val="FF0000"/>
              </a:buClr>
            </a:pPr>
            <a:r>
              <a:rPr lang="en-US" sz="1600" b="1" dirty="0" smtClean="0">
                <a:latin typeface="+mn-lt"/>
              </a:rPr>
              <a:t>Percent change </a:t>
            </a:r>
            <a:r>
              <a:rPr lang="en-US" sz="1600" b="1" dirty="0">
                <a:latin typeface="+mn-lt"/>
              </a:rPr>
              <a:t>p</a:t>
            </a:r>
            <a:r>
              <a:rPr lang="en-US" sz="1600" b="1" dirty="0" smtClean="0">
                <a:latin typeface="+mn-lt"/>
              </a:rPr>
              <a:t>rojected 2014-24</a:t>
            </a:r>
            <a:endParaRPr lang="en-US" sz="1600" b="1" dirty="0">
              <a:latin typeface="+mn-lt"/>
            </a:endParaRPr>
          </a:p>
        </p:txBody>
      </p:sp>
    </p:spTree>
    <p:extLst>
      <p:ext uri="{BB962C8B-B14F-4D97-AF65-F5344CB8AC3E}">
        <p14:creationId xmlns:p14="http://schemas.microsoft.com/office/powerpoint/2010/main" val="382497819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434050" y="133108"/>
            <a:ext cx="8229600" cy="1325302"/>
          </a:xfrm>
        </p:spPr>
        <p:txBody>
          <a:bodyPr anchor="ctr" anchorCtr="0"/>
          <a:lstStyle/>
          <a:p>
            <a:pPr eaLnBrk="1" hangingPunct="1"/>
            <a:r>
              <a:rPr lang="en-US" sz="3600" dirty="0" smtClean="0"/>
              <a:t>The Labor Force Share of Whites Declines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9129427"/>
              </p:ext>
            </p:extLst>
          </p:nvPr>
        </p:nvGraphicFramePr>
        <p:xfrm>
          <a:off x="330506" y="1222872"/>
          <a:ext cx="8556187" cy="49013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142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5"/>
          <p:cNvSpPr>
            <a:spLocks noGrp="1" noChangeArrowheads="1"/>
          </p:cNvSpPr>
          <p:nvPr>
            <p:ph type="title"/>
          </p:nvPr>
        </p:nvSpPr>
        <p:spPr>
          <a:xfrm>
            <a:off x="748145" y="0"/>
            <a:ext cx="7910946" cy="1484415"/>
          </a:xfrm>
        </p:spPr>
        <p:txBody>
          <a:bodyPr anchor="ctr" anchorCtr="0"/>
          <a:lstStyle/>
          <a:p>
            <a:pPr eaLnBrk="1" hangingPunct="1"/>
            <a:r>
              <a:rPr lang="en-US" dirty="0" smtClean="0"/>
              <a:t>The Labor Force Share of Non-Hispanics Declines</a:t>
            </a:r>
          </a:p>
        </p:txBody>
      </p:sp>
      <p:graphicFrame>
        <p:nvGraphicFramePr>
          <p:cNvPr id="16" name="Object 3"/>
          <p:cNvGraphicFramePr>
            <a:graphicFrameLocks noChangeAspect="1"/>
          </p:cNvGraphicFramePr>
          <p:nvPr>
            <p:extLst>
              <p:ext uri="{D42A27DB-BD31-4B8C-83A1-F6EECF244321}">
                <p14:modId xmlns:p14="http://schemas.microsoft.com/office/powerpoint/2010/main" val="102758303"/>
              </p:ext>
            </p:extLst>
          </p:nvPr>
        </p:nvGraphicFramePr>
        <p:xfrm>
          <a:off x="778269" y="1291819"/>
          <a:ext cx="7873140" cy="50475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5597779"/>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748145" y="0"/>
            <a:ext cx="7944593" cy="1484416"/>
          </a:xfrm>
        </p:spPr>
        <p:txBody>
          <a:bodyPr anchor="ctr" anchorCtr="0"/>
          <a:lstStyle/>
          <a:p>
            <a:pPr eaLnBrk="1" hangingPunct="1"/>
            <a:r>
              <a:rPr lang="en-US" sz="4200" dirty="0" smtClean="0"/>
              <a:t>The Labor Force Grows </a:t>
            </a:r>
            <a:br>
              <a:rPr lang="en-US" sz="4200" dirty="0" smtClean="0"/>
            </a:br>
            <a:r>
              <a:rPr lang="en-US" sz="4200" dirty="0" smtClean="0"/>
              <a:t>More Diverse</a:t>
            </a:r>
          </a:p>
        </p:txBody>
      </p:sp>
      <p:graphicFrame>
        <p:nvGraphicFramePr>
          <p:cNvPr id="7" name="Object 3"/>
          <p:cNvGraphicFramePr>
            <a:graphicFrameLocks noGrp="1" noChangeAspect="1"/>
          </p:cNvGraphicFramePr>
          <p:nvPr>
            <p:ph type="chart" idx="1"/>
            <p:extLst>
              <p:ext uri="{D42A27DB-BD31-4B8C-83A1-F6EECF244321}">
                <p14:modId xmlns:p14="http://schemas.microsoft.com/office/powerpoint/2010/main" val="3008928074"/>
              </p:ext>
            </p:extLst>
          </p:nvPr>
        </p:nvGraphicFramePr>
        <p:xfrm>
          <a:off x="481025" y="1649668"/>
          <a:ext cx="8253928" cy="4260850"/>
        </p:xfrm>
        <a:graphic>
          <a:graphicData uri="http://schemas.openxmlformats.org/drawingml/2006/chart">
            <c:chart xmlns:c="http://schemas.openxmlformats.org/drawingml/2006/chart" xmlns:r="http://schemas.openxmlformats.org/officeDocument/2006/relationships" r:id="rId3"/>
          </a:graphicData>
        </a:graphic>
      </p:graphicFrame>
      <p:sp>
        <p:nvSpPr>
          <p:cNvPr id="9221" name="Text Box 4"/>
          <p:cNvSpPr txBox="1">
            <a:spLocks noChangeArrowheads="1"/>
          </p:cNvSpPr>
          <p:nvPr/>
        </p:nvSpPr>
        <p:spPr bwMode="auto">
          <a:xfrm>
            <a:off x="820964" y="1608288"/>
            <a:ext cx="4632325" cy="336550"/>
          </a:xfrm>
          <a:prstGeom prst="rect">
            <a:avLst/>
          </a:prstGeom>
          <a:noFill/>
          <a:ln w="9525">
            <a:noFill/>
            <a:miter lim="800000"/>
            <a:headEnd/>
            <a:tailEnd/>
          </a:ln>
        </p:spPr>
        <p:txBody>
          <a:bodyPr>
            <a:spAutoFit/>
          </a:bodyPr>
          <a:lstStyle/>
          <a:p>
            <a:pPr eaLnBrk="0" hangingPunct="0">
              <a:spcBef>
                <a:spcPct val="50000"/>
              </a:spcBef>
              <a:buClr>
                <a:srgbClr val="FF0000"/>
              </a:buClr>
            </a:pPr>
            <a:r>
              <a:rPr lang="en-US" sz="1600" b="1" dirty="0" smtClean="0">
                <a:latin typeface="+mn-lt"/>
              </a:rPr>
              <a:t>Percent change </a:t>
            </a:r>
            <a:r>
              <a:rPr lang="en-US" sz="1600" b="1" dirty="0">
                <a:latin typeface="+mn-lt"/>
              </a:rPr>
              <a:t>p</a:t>
            </a:r>
            <a:r>
              <a:rPr lang="en-US" sz="1600" b="1" dirty="0" smtClean="0">
                <a:latin typeface="+mn-lt"/>
              </a:rPr>
              <a:t>rojected 2014-24</a:t>
            </a:r>
            <a:endParaRPr lang="en-US" sz="1600" b="1" dirty="0">
              <a:latin typeface="+mn-lt"/>
            </a:endParaRPr>
          </a:p>
        </p:txBody>
      </p:sp>
      <p:sp>
        <p:nvSpPr>
          <p:cNvPr id="6" name="TextBox 5"/>
          <p:cNvSpPr txBox="1"/>
          <p:nvPr/>
        </p:nvSpPr>
        <p:spPr>
          <a:xfrm>
            <a:off x="6697683" y="2481943"/>
            <a:ext cx="2006930" cy="1092530"/>
          </a:xfrm>
          <a:prstGeom prst="rect">
            <a:avLst/>
          </a:prstGeom>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endParaRPr kumimoji="0" lang="en-US"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endParaRPr>
          </a:p>
        </p:txBody>
      </p:sp>
      <p:cxnSp>
        <p:nvCxnSpPr>
          <p:cNvPr id="9" name="Straight Arrow Connector 8"/>
          <p:cNvCxnSpPr/>
          <p:nvPr/>
        </p:nvCxnSpPr>
        <p:spPr>
          <a:xfrm rot="10800000" flipV="1">
            <a:off x="7068604" y="4203050"/>
            <a:ext cx="514905" cy="399495"/>
          </a:xfrm>
          <a:prstGeom prst="straightConnector1">
            <a:avLst/>
          </a:prstGeom>
          <a:ln w="19050">
            <a:headEnd type="none" w="lg" len="lg"/>
            <a:tailEnd type="stealth" w="lg" len="lg"/>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79140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3"/>
          <p:cNvSpPr>
            <a:spLocks noGrp="1" noChangeArrowheads="1"/>
          </p:cNvSpPr>
          <p:nvPr>
            <p:ph type="title" idx="4294967295"/>
          </p:nvPr>
        </p:nvSpPr>
        <p:spPr>
          <a:xfrm>
            <a:off x="584200" y="0"/>
            <a:ext cx="7975600" cy="1476375"/>
          </a:xfrm>
        </p:spPr>
        <p:txBody>
          <a:bodyPr anchor="ctr"/>
          <a:lstStyle/>
          <a:p>
            <a:pPr eaLnBrk="1" hangingPunct="1"/>
            <a:r>
              <a:rPr lang="en-US" dirty="0" smtClean="0"/>
              <a:t>Employment Projections Process</a:t>
            </a:r>
          </a:p>
        </p:txBody>
      </p:sp>
      <p:sp>
        <p:nvSpPr>
          <p:cNvPr id="8196" name="Rectangle 87"/>
          <p:cNvSpPr>
            <a:spLocks noChangeArrowheads="1"/>
          </p:cNvSpPr>
          <p:nvPr/>
        </p:nvSpPr>
        <p:spPr bwMode="auto">
          <a:xfrm>
            <a:off x="8375650" y="6477000"/>
            <a:ext cx="400050" cy="476250"/>
          </a:xfrm>
          <a:prstGeom prst="rect">
            <a:avLst/>
          </a:prstGeom>
          <a:noFill/>
          <a:ln w="9525">
            <a:noFill/>
            <a:miter lim="800000"/>
            <a:headEnd/>
            <a:tailEnd/>
          </a:ln>
        </p:spPr>
        <p:txBody>
          <a:bodyPr/>
          <a:lstStyle/>
          <a:p>
            <a:pPr algn="ctr"/>
            <a:fld id="{B6DDB63C-1A50-43B4-A978-7BD939E7A11F}" type="slidenum">
              <a:rPr lang="en-US" sz="1400"/>
              <a:pPr algn="ctr"/>
              <a:t>3</a:t>
            </a:fld>
            <a:endParaRPr lang="en-US" sz="1400" dirty="0"/>
          </a:p>
        </p:txBody>
      </p:sp>
      <p:grpSp>
        <p:nvGrpSpPr>
          <p:cNvPr id="2" name="Group 1"/>
          <p:cNvGrpSpPr/>
          <p:nvPr/>
        </p:nvGrpSpPr>
        <p:grpSpPr>
          <a:xfrm>
            <a:off x="800100" y="1465868"/>
            <a:ext cx="7543800" cy="4114800"/>
            <a:chOff x="1000026" y="1604128"/>
            <a:chExt cx="7543800" cy="4114800"/>
          </a:xfrm>
        </p:grpSpPr>
        <p:sp>
          <p:nvSpPr>
            <p:cNvPr id="12" name="Rectangle 11"/>
            <p:cNvSpPr/>
            <p:nvPr/>
          </p:nvSpPr>
          <p:spPr>
            <a:xfrm>
              <a:off x="6492776" y="1604128"/>
              <a:ext cx="205105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pPr>
              <a:r>
                <a:rPr lang="en-US" sz="1600" b="1" dirty="0">
                  <a:solidFill>
                    <a:srgbClr val="000000"/>
                  </a:solidFill>
                </a:rPr>
                <a:t>Industry Final Demand</a:t>
              </a:r>
            </a:p>
            <a:p>
              <a:pPr algn="ctr" eaLnBrk="0" hangingPunct="0">
                <a:spcBef>
                  <a:spcPts val="600"/>
                </a:spcBef>
              </a:pPr>
              <a:r>
                <a:rPr lang="en-US" sz="1400" dirty="0">
                  <a:solidFill>
                    <a:srgbClr val="000000"/>
                  </a:solidFill>
                </a:rPr>
                <a:t>Sales to consumers, businesses, government, and foreigners</a:t>
              </a:r>
            </a:p>
          </p:txBody>
        </p:sp>
        <p:sp>
          <p:nvSpPr>
            <p:cNvPr id="17" name="Rectangle 16"/>
            <p:cNvSpPr/>
            <p:nvPr/>
          </p:nvSpPr>
          <p:spPr>
            <a:xfrm>
              <a:off x="6492776" y="4118728"/>
              <a:ext cx="205105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pPr>
              <a:r>
                <a:rPr lang="en-US" sz="1600" b="1" dirty="0">
                  <a:solidFill>
                    <a:srgbClr val="000000"/>
                  </a:solidFill>
                </a:rPr>
                <a:t>Industry </a:t>
              </a:r>
              <a:r>
                <a:rPr lang="en-US" sz="1600" b="1" dirty="0" smtClean="0">
                  <a:solidFill>
                    <a:srgbClr val="000000"/>
                  </a:solidFill>
                </a:rPr>
                <a:t>Output</a:t>
              </a:r>
              <a:endParaRPr lang="en-US" sz="2800" dirty="0">
                <a:solidFill>
                  <a:srgbClr val="000000"/>
                </a:solidFill>
              </a:endParaRPr>
            </a:p>
            <a:p>
              <a:pPr algn="ctr" eaLnBrk="0" hangingPunct="0">
                <a:spcBef>
                  <a:spcPts val="600"/>
                </a:spcBef>
              </a:pPr>
              <a:r>
                <a:rPr lang="en-US" sz="1400" dirty="0">
                  <a:solidFill>
                    <a:srgbClr val="000000"/>
                  </a:solidFill>
                </a:rPr>
                <a:t>Use and Make Relationships, </a:t>
              </a:r>
              <a:br>
                <a:rPr lang="en-US" sz="1400" dirty="0">
                  <a:solidFill>
                    <a:srgbClr val="000000"/>
                  </a:solidFill>
                </a:rPr>
              </a:br>
              <a:r>
                <a:rPr lang="en-US" sz="1400" dirty="0">
                  <a:solidFill>
                    <a:srgbClr val="000000"/>
                  </a:solidFill>
                </a:rPr>
                <a:t>Total Requirements Tables</a:t>
              </a:r>
            </a:p>
          </p:txBody>
        </p:sp>
        <p:sp>
          <p:nvSpPr>
            <p:cNvPr id="18" name="Rectangle 17"/>
            <p:cNvSpPr/>
            <p:nvPr/>
          </p:nvSpPr>
          <p:spPr>
            <a:xfrm>
              <a:off x="3749576" y="4118728"/>
              <a:ext cx="205105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80000"/>
                </a:lnSpc>
                <a:spcBef>
                  <a:spcPct val="50000"/>
                </a:spcBef>
              </a:pPr>
              <a:r>
                <a:rPr lang="en-US" sz="1600" b="1" dirty="0">
                  <a:solidFill>
                    <a:srgbClr val="000000"/>
                  </a:solidFill>
                </a:rPr>
                <a:t>Industry Employment</a:t>
              </a:r>
              <a:endParaRPr lang="en-US" sz="2800" dirty="0">
                <a:solidFill>
                  <a:srgbClr val="000000"/>
                </a:solidFill>
              </a:endParaRPr>
            </a:p>
            <a:p>
              <a:pPr algn="ctr" eaLnBrk="0" hangingPunct="0">
                <a:spcBef>
                  <a:spcPct val="50000"/>
                </a:spcBef>
              </a:pPr>
              <a:r>
                <a:rPr lang="en-US" sz="1400" dirty="0">
                  <a:solidFill>
                    <a:srgbClr val="000000"/>
                  </a:solidFill>
                </a:rPr>
                <a:t>Labor productivity, average weekly hours, wage &amp; salary employment</a:t>
              </a:r>
            </a:p>
          </p:txBody>
        </p:sp>
        <p:sp>
          <p:nvSpPr>
            <p:cNvPr id="19" name="Rectangle 18"/>
            <p:cNvSpPr/>
            <p:nvPr/>
          </p:nvSpPr>
          <p:spPr>
            <a:xfrm>
              <a:off x="1000026" y="4118728"/>
              <a:ext cx="205105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90000"/>
                </a:lnSpc>
                <a:spcBef>
                  <a:spcPts val="600"/>
                </a:spcBef>
              </a:pPr>
              <a:r>
                <a:rPr lang="en-US" sz="1600" b="1" dirty="0">
                  <a:solidFill>
                    <a:srgbClr val="000000"/>
                  </a:solidFill>
                </a:rPr>
                <a:t>Occupational Employment</a:t>
              </a:r>
              <a:endParaRPr lang="en-US" sz="2800" dirty="0">
                <a:solidFill>
                  <a:srgbClr val="000000"/>
                </a:solidFill>
              </a:endParaRPr>
            </a:p>
            <a:p>
              <a:pPr algn="ctr" eaLnBrk="0" hangingPunct="0">
                <a:spcBef>
                  <a:spcPts val="600"/>
                </a:spcBef>
              </a:pPr>
              <a:r>
                <a:rPr lang="en-US" sz="1400" dirty="0">
                  <a:solidFill>
                    <a:srgbClr val="000000"/>
                  </a:solidFill>
                </a:rPr>
                <a:t>Job openings due to growth &amp; replacement needs</a:t>
              </a:r>
            </a:p>
          </p:txBody>
        </p:sp>
        <p:sp>
          <p:nvSpPr>
            <p:cNvPr id="20" name="Rectangle 19"/>
            <p:cNvSpPr/>
            <p:nvPr/>
          </p:nvSpPr>
          <p:spPr>
            <a:xfrm>
              <a:off x="3749576" y="1604128"/>
              <a:ext cx="205105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pPr>
              <a:r>
                <a:rPr lang="en-US" sz="1600" b="1" dirty="0">
                  <a:solidFill>
                    <a:srgbClr val="000000"/>
                  </a:solidFill>
                </a:rPr>
                <a:t>Aggregate Economy</a:t>
              </a:r>
              <a:endParaRPr lang="en-US" sz="2800" dirty="0">
                <a:solidFill>
                  <a:srgbClr val="000000"/>
                </a:solidFill>
              </a:endParaRPr>
            </a:p>
            <a:p>
              <a:pPr algn="ctr" eaLnBrk="0" hangingPunct="0">
                <a:spcBef>
                  <a:spcPts val="600"/>
                </a:spcBef>
              </a:pPr>
              <a:r>
                <a:rPr lang="en-US" sz="1400" dirty="0">
                  <a:solidFill>
                    <a:srgbClr val="000000"/>
                  </a:solidFill>
                </a:rPr>
                <a:t>GDP, total employment, and major demand categories</a:t>
              </a:r>
            </a:p>
          </p:txBody>
        </p:sp>
        <p:sp>
          <p:nvSpPr>
            <p:cNvPr id="21" name="Rectangle 20"/>
            <p:cNvSpPr/>
            <p:nvPr/>
          </p:nvSpPr>
          <p:spPr>
            <a:xfrm>
              <a:off x="1006376" y="1604128"/>
              <a:ext cx="205105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pPr>
              <a:r>
                <a:rPr lang="en-US" sz="1600" b="1" dirty="0">
                  <a:solidFill>
                    <a:srgbClr val="000000"/>
                  </a:solidFill>
                </a:rPr>
                <a:t>Labor Force</a:t>
              </a:r>
            </a:p>
            <a:p>
              <a:pPr algn="ctr" eaLnBrk="0" hangingPunct="0">
                <a:spcBef>
                  <a:spcPts val="600"/>
                </a:spcBef>
              </a:pPr>
              <a:r>
                <a:rPr lang="en-US" sz="1400" dirty="0">
                  <a:solidFill>
                    <a:srgbClr val="000000"/>
                  </a:solidFill>
                </a:rPr>
                <a:t>Total and by age, sex, race and ethnicity</a:t>
              </a:r>
            </a:p>
          </p:txBody>
        </p:sp>
        <p:sp>
          <p:nvSpPr>
            <p:cNvPr id="8" name="Right Arrow 7"/>
            <p:cNvSpPr/>
            <p:nvPr/>
          </p:nvSpPr>
          <p:spPr>
            <a:xfrm>
              <a:off x="3157438" y="2355736"/>
              <a:ext cx="468024" cy="27593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Right Arrow 8"/>
            <p:cNvSpPr/>
            <p:nvPr/>
          </p:nvSpPr>
          <p:spPr>
            <a:xfrm rot="5400000">
              <a:off x="7174968" y="3546795"/>
              <a:ext cx="492124" cy="264391"/>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Left-Right Arrow 28"/>
            <p:cNvSpPr/>
            <p:nvPr/>
          </p:nvSpPr>
          <p:spPr>
            <a:xfrm>
              <a:off x="5900638" y="4786633"/>
              <a:ext cx="492124" cy="264391"/>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Left-Right Arrow 29"/>
            <p:cNvSpPr/>
            <p:nvPr/>
          </p:nvSpPr>
          <p:spPr>
            <a:xfrm>
              <a:off x="3133336" y="4786633"/>
              <a:ext cx="492124" cy="264391"/>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Left-Right Arrow 31"/>
            <p:cNvSpPr/>
            <p:nvPr/>
          </p:nvSpPr>
          <p:spPr>
            <a:xfrm>
              <a:off x="5900638" y="2367282"/>
              <a:ext cx="492124" cy="264391"/>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8928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19841" y="397566"/>
            <a:ext cx="7755194" cy="1143000"/>
          </a:xfrm>
        </p:spPr>
        <p:txBody>
          <a:bodyPr/>
          <a:lstStyle/>
          <a:p>
            <a:pPr algn="l" eaLnBrk="1" hangingPunct="1"/>
            <a:r>
              <a:rPr lang="en-US" sz="3600" dirty="0" smtClean="0"/>
              <a:t>Evaluation of Labor Force Projections</a:t>
            </a:r>
          </a:p>
        </p:txBody>
      </p:sp>
      <p:sp>
        <p:nvSpPr>
          <p:cNvPr id="38916" name="Rectangle 3"/>
          <p:cNvSpPr>
            <a:spLocks noGrp="1" noChangeArrowheads="1"/>
          </p:cNvSpPr>
          <p:nvPr>
            <p:ph idx="1"/>
          </p:nvPr>
        </p:nvSpPr>
        <p:spPr>
          <a:xfrm>
            <a:off x="745435" y="1540566"/>
            <a:ext cx="8229600" cy="4525963"/>
          </a:xfrm>
        </p:spPr>
        <p:txBody>
          <a:bodyPr/>
          <a:lstStyle/>
          <a:p>
            <a:pPr lvl="0" defTabSz="349250" eaLnBrk="1" hangingPunct="1">
              <a:tabLst>
                <a:tab pos="2332038" algn="l"/>
              </a:tabLst>
              <a:defRPr/>
            </a:pPr>
            <a:r>
              <a:rPr lang="en-US" sz="2800" dirty="0" smtClean="0"/>
              <a:t>BLS labor force projections </a:t>
            </a:r>
            <a:r>
              <a:rPr lang="en-US" sz="2800" dirty="0"/>
              <a:t>are comparable to CBO and SSA </a:t>
            </a:r>
            <a:r>
              <a:rPr lang="en-US" sz="2800" dirty="0" smtClean="0"/>
              <a:t>projections</a:t>
            </a:r>
          </a:p>
          <a:p>
            <a:pPr lvl="0" eaLnBrk="1" hangingPunct="1">
              <a:lnSpc>
                <a:spcPct val="90000"/>
              </a:lnSpc>
              <a:defRPr/>
            </a:pPr>
            <a:r>
              <a:rPr lang="en-US" sz="2800" dirty="0"/>
              <a:t>Labor force evaluations done in 1980, </a:t>
            </a:r>
            <a:r>
              <a:rPr lang="en-US" sz="2800" dirty="0" smtClean="0"/>
              <a:t>1985,1990,1995,2000</a:t>
            </a:r>
          </a:p>
          <a:p>
            <a:pPr eaLnBrk="1" hangingPunct="1">
              <a:lnSpc>
                <a:spcPct val="90000"/>
              </a:lnSpc>
              <a:defRPr/>
            </a:pPr>
            <a:r>
              <a:rPr lang="en-US" sz="2800" dirty="0" smtClean="0"/>
              <a:t>Evaluation of 1996-2006 BLS labor force &amp; employment projections published </a:t>
            </a:r>
            <a:r>
              <a:rPr lang="en-US" sz="2800" dirty="0"/>
              <a:t>in </a:t>
            </a:r>
            <a:r>
              <a:rPr lang="en-US" sz="2800" dirty="0" smtClean="0"/>
              <a:t>2010</a:t>
            </a:r>
          </a:p>
          <a:p>
            <a:pPr eaLnBrk="1" hangingPunct="1">
              <a:lnSpc>
                <a:spcPct val="90000"/>
              </a:lnSpc>
              <a:defRPr/>
            </a:pPr>
            <a:r>
              <a:rPr lang="en-US" sz="2800" dirty="0" smtClean="0"/>
              <a:t>Evaluation of the 2006-2010 labor force, macro economy and industry employment projections published in 2015</a:t>
            </a:r>
          </a:p>
          <a:p>
            <a:pPr lvl="2" eaLnBrk="1" hangingPunct="1">
              <a:lnSpc>
                <a:spcPct val="90000"/>
              </a:lnSpc>
              <a:buClr>
                <a:srgbClr val="FF0000"/>
              </a:buClr>
              <a:defRPr/>
            </a:pPr>
            <a:endParaRPr lang="en-US" dirty="0" smtClean="0"/>
          </a:p>
          <a:p>
            <a:pPr lvl="1" eaLnBrk="1" hangingPunct="1">
              <a:lnSpc>
                <a:spcPct val="90000"/>
              </a:lnSpc>
              <a:buFontTx/>
              <a:buNone/>
              <a:defRPr/>
            </a:pPr>
            <a:endParaRPr lang="en-US" dirty="0" smtClean="0"/>
          </a:p>
        </p:txBody>
      </p:sp>
    </p:spTree>
    <p:extLst>
      <p:ext uri="{BB962C8B-B14F-4D97-AF65-F5344CB8AC3E}">
        <p14:creationId xmlns:p14="http://schemas.microsoft.com/office/powerpoint/2010/main" val="3424688319"/>
      </p:ext>
    </p:extLst>
  </p:cSld>
  <p:clrMapOvr>
    <a:masterClrMapping/>
  </p:clrMapOvr>
  <p:transition>
    <p:sndAc>
      <p:stSnd>
        <p:snd r:embed="rId3" name="WHOOSH.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106557" y="291548"/>
            <a:ext cx="7162800" cy="1066800"/>
          </a:xfrm>
        </p:spPr>
        <p:txBody>
          <a:bodyPr/>
          <a:lstStyle/>
          <a:p>
            <a:pPr algn="l" eaLnBrk="1" hangingPunct="1"/>
            <a:r>
              <a:rPr lang="en-US" sz="3600" dirty="0" smtClean="0"/>
              <a:t>Demographic Changes</a:t>
            </a:r>
          </a:p>
        </p:txBody>
      </p:sp>
      <p:sp>
        <p:nvSpPr>
          <p:cNvPr id="34820" name="Rectangle 3"/>
          <p:cNvSpPr>
            <a:spLocks noGrp="1" noChangeArrowheads="1"/>
          </p:cNvSpPr>
          <p:nvPr>
            <p:ph idx="1"/>
          </p:nvPr>
        </p:nvSpPr>
        <p:spPr>
          <a:xfrm>
            <a:off x="675861" y="1613453"/>
            <a:ext cx="7772400" cy="4953000"/>
          </a:xfrm>
        </p:spPr>
        <p:txBody>
          <a:bodyPr/>
          <a:lstStyle/>
          <a:p>
            <a:pPr eaLnBrk="1" hangingPunct="1">
              <a:lnSpc>
                <a:spcPct val="90000"/>
              </a:lnSpc>
              <a:defRPr/>
            </a:pPr>
            <a:r>
              <a:rPr lang="en-US" sz="2800" dirty="0" smtClean="0"/>
              <a:t>Projected slowdown in the population</a:t>
            </a:r>
          </a:p>
          <a:p>
            <a:pPr eaLnBrk="1" hangingPunct="1">
              <a:lnSpc>
                <a:spcPct val="90000"/>
              </a:lnSpc>
              <a:defRPr/>
            </a:pPr>
            <a:r>
              <a:rPr lang="en-US" sz="2800" dirty="0" smtClean="0"/>
              <a:t>Projected </a:t>
            </a:r>
            <a:r>
              <a:rPr lang="en-US" sz="2800" dirty="0"/>
              <a:t>slowdown of labor force </a:t>
            </a:r>
            <a:r>
              <a:rPr lang="en-US" sz="2800" dirty="0" smtClean="0"/>
              <a:t>growth</a:t>
            </a:r>
            <a:endParaRPr lang="en-US" sz="2800" dirty="0"/>
          </a:p>
          <a:p>
            <a:pPr eaLnBrk="1" hangingPunct="1">
              <a:lnSpc>
                <a:spcPct val="90000"/>
              </a:lnSpc>
              <a:defRPr/>
            </a:pPr>
            <a:r>
              <a:rPr lang="en-US" sz="2800" dirty="0" smtClean="0"/>
              <a:t>Retirement of the baby boom generation</a:t>
            </a:r>
          </a:p>
          <a:p>
            <a:pPr eaLnBrk="1" hangingPunct="1">
              <a:lnSpc>
                <a:spcPct val="90000"/>
              </a:lnSpc>
              <a:defRPr/>
            </a:pPr>
            <a:r>
              <a:rPr lang="en-US" sz="2800" dirty="0" smtClean="0"/>
              <a:t>Projected decline in the participation rates</a:t>
            </a:r>
          </a:p>
          <a:p>
            <a:pPr eaLnBrk="1" hangingPunct="1">
              <a:lnSpc>
                <a:spcPct val="90000"/>
              </a:lnSpc>
              <a:defRPr/>
            </a:pPr>
            <a:r>
              <a:rPr lang="en-US" sz="2800" dirty="0" smtClean="0"/>
              <a:t>Increasing diversity of the U.S. workforce</a:t>
            </a:r>
          </a:p>
          <a:p>
            <a:pPr eaLnBrk="1" hangingPunct="1">
              <a:lnSpc>
                <a:spcPct val="90000"/>
              </a:lnSpc>
              <a:defRPr/>
            </a:pPr>
            <a:r>
              <a:rPr lang="en-US" sz="2800" dirty="0" smtClean="0"/>
              <a:t>Immigration has been increasing since 1950s, however, growth is slowing down</a:t>
            </a:r>
          </a:p>
          <a:p>
            <a:pPr eaLnBrk="1" hangingPunct="1">
              <a:lnSpc>
                <a:spcPct val="90000"/>
              </a:lnSpc>
              <a:buClr>
                <a:schemeClr val="tx1"/>
              </a:buClr>
              <a:buFontTx/>
              <a:buChar char="•"/>
              <a:defRPr/>
            </a:pPr>
            <a:endParaRPr lang="en-US" sz="2800" dirty="0" smtClean="0">
              <a:latin typeface="Times New Roman" pitchFamily="18" charset="0"/>
            </a:endParaRPr>
          </a:p>
        </p:txBody>
      </p:sp>
    </p:spTree>
    <p:extLst>
      <p:ext uri="{BB962C8B-B14F-4D97-AF65-F5344CB8AC3E}">
        <p14:creationId xmlns:p14="http://schemas.microsoft.com/office/powerpoint/2010/main" val="175904759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307583" y="549965"/>
            <a:ext cx="7521677" cy="914400"/>
          </a:xfrm>
        </p:spPr>
        <p:txBody>
          <a:bodyPr/>
          <a:lstStyle/>
          <a:p>
            <a:pPr algn="l" eaLnBrk="1" hangingPunct="1"/>
            <a:r>
              <a:rPr lang="en-US" sz="4000" dirty="0" smtClean="0"/>
              <a:t>Meeting The Challenge </a:t>
            </a:r>
          </a:p>
        </p:txBody>
      </p:sp>
      <p:sp>
        <p:nvSpPr>
          <p:cNvPr id="37892" name="Rectangle 3"/>
          <p:cNvSpPr>
            <a:spLocks noGrp="1" noChangeArrowheads="1"/>
          </p:cNvSpPr>
          <p:nvPr>
            <p:ph idx="1"/>
          </p:nvPr>
        </p:nvSpPr>
        <p:spPr>
          <a:xfrm>
            <a:off x="838200" y="1676400"/>
            <a:ext cx="7772400" cy="4724400"/>
          </a:xfrm>
        </p:spPr>
        <p:txBody>
          <a:bodyPr/>
          <a:lstStyle/>
          <a:p>
            <a:pPr eaLnBrk="1" hangingPunct="1">
              <a:defRPr/>
            </a:pPr>
            <a:r>
              <a:rPr lang="en-US" dirty="0" smtClean="0">
                <a:latin typeface="+mn-lt"/>
              </a:rPr>
              <a:t>Increases in LFPR of older workers</a:t>
            </a:r>
          </a:p>
          <a:p>
            <a:pPr eaLnBrk="1" hangingPunct="1">
              <a:defRPr/>
            </a:pPr>
            <a:r>
              <a:rPr lang="en-US" dirty="0" smtClean="0">
                <a:latin typeface="+mn-lt"/>
              </a:rPr>
              <a:t>Increases in LFPR of women</a:t>
            </a:r>
          </a:p>
          <a:p>
            <a:pPr eaLnBrk="1" hangingPunct="1">
              <a:defRPr/>
            </a:pPr>
            <a:r>
              <a:rPr lang="en-US" dirty="0" smtClean="0">
                <a:latin typeface="+mn-lt"/>
              </a:rPr>
              <a:t>Continued increases in labor productivity</a:t>
            </a:r>
          </a:p>
          <a:p>
            <a:pPr eaLnBrk="1" hangingPunct="1">
              <a:defRPr/>
            </a:pPr>
            <a:r>
              <a:rPr lang="en-US" dirty="0" smtClean="0">
                <a:latin typeface="+mn-lt"/>
              </a:rPr>
              <a:t>Upgrading the skills of the U.S. workforce through education and training</a:t>
            </a:r>
          </a:p>
          <a:p>
            <a:pPr eaLnBrk="1" hangingPunct="1">
              <a:defRPr/>
            </a:pPr>
            <a:r>
              <a:rPr lang="en-US" dirty="0" smtClean="0">
                <a:latin typeface="+mn-lt"/>
              </a:rPr>
              <a:t>Immigration</a:t>
            </a:r>
          </a:p>
        </p:txBody>
      </p:sp>
    </p:spTree>
    <p:extLst>
      <p:ext uri="{BB962C8B-B14F-4D97-AF65-F5344CB8AC3E}">
        <p14:creationId xmlns:p14="http://schemas.microsoft.com/office/powerpoint/2010/main" val="376264352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828800"/>
            <a:ext cx="8229600" cy="3811386"/>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700"/>
              </a:lnSpc>
            </a:pPr>
            <a:endParaRPr lang="en-US" sz="3600" dirty="0" smtClean="0">
              <a:solidFill>
                <a:prstClr val="white"/>
              </a:solidFill>
            </a:endParaRPr>
          </a:p>
          <a:p>
            <a:pPr>
              <a:lnSpc>
                <a:spcPts val="3700"/>
              </a:lnSpc>
            </a:pPr>
            <a:r>
              <a:rPr lang="en-US" sz="3600" dirty="0" smtClean="0">
                <a:solidFill>
                  <a:prstClr val="white"/>
                </a:solidFill>
              </a:rPr>
              <a:t>Mitra </a:t>
            </a:r>
            <a:r>
              <a:rPr lang="en-US" sz="3600" dirty="0">
                <a:solidFill>
                  <a:prstClr val="white"/>
                </a:solidFill>
              </a:rPr>
              <a:t>Toossi</a:t>
            </a:r>
            <a:br>
              <a:rPr lang="en-US" sz="3600" dirty="0">
                <a:solidFill>
                  <a:prstClr val="white"/>
                </a:solidFill>
              </a:rPr>
            </a:br>
            <a:r>
              <a:rPr lang="en-US" sz="3600" dirty="0">
                <a:solidFill>
                  <a:prstClr val="white"/>
                </a:solidFill>
              </a:rPr>
              <a:t>Employment Projections program</a:t>
            </a:r>
            <a:br>
              <a:rPr lang="en-US" sz="3600" dirty="0">
                <a:solidFill>
                  <a:prstClr val="white"/>
                </a:solidFill>
              </a:rPr>
            </a:br>
            <a:r>
              <a:rPr lang="en-US" sz="3600" dirty="0">
                <a:solidFill>
                  <a:prstClr val="white"/>
                </a:solidFill>
              </a:rPr>
              <a:t>www.bls.gov/emp</a:t>
            </a:r>
            <a:br>
              <a:rPr lang="en-US" sz="3600" dirty="0">
                <a:solidFill>
                  <a:prstClr val="white"/>
                </a:solidFill>
              </a:rPr>
            </a:br>
            <a:r>
              <a:rPr lang="en-US" sz="3600" dirty="0" smtClean="0">
                <a:solidFill>
                  <a:prstClr val="white"/>
                </a:solidFill>
                <a:hlinkClick r:id="rId3"/>
              </a:rPr>
              <a:t>Toossi.Mitra@bls.gov</a:t>
            </a:r>
            <a:endParaRPr lang="en-US" sz="3600" dirty="0" smtClean="0">
              <a:solidFill>
                <a:prstClr val="white"/>
              </a:solidFill>
            </a:endParaRPr>
          </a:p>
          <a:p>
            <a:pPr>
              <a:lnSpc>
                <a:spcPts val="3700"/>
              </a:lnSpc>
            </a:pPr>
            <a:r>
              <a:rPr lang="en-US" sz="3600" b="0" dirty="0" smtClean="0">
                <a:solidFill>
                  <a:prstClr val="white"/>
                </a:solidFill>
              </a:rPr>
              <a:t>202-691-5721</a:t>
            </a:r>
            <a:endParaRPr lang="en-US" sz="3600" b="0" dirty="0">
              <a:solidFill>
                <a:prstClr val="white"/>
              </a:solidFill>
            </a:endParaRPr>
          </a:p>
        </p:txBody>
      </p:sp>
    </p:spTree>
    <p:extLst>
      <p:ext uri="{BB962C8B-B14F-4D97-AF65-F5344CB8AC3E}">
        <p14:creationId xmlns:p14="http://schemas.microsoft.com/office/powerpoint/2010/main" val="99283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0174" y="212036"/>
            <a:ext cx="7162800" cy="1066800"/>
          </a:xfrm>
        </p:spPr>
        <p:txBody>
          <a:bodyPr/>
          <a:lstStyle/>
          <a:p>
            <a:pPr algn="l" eaLnBrk="1" hangingPunct="1"/>
            <a:r>
              <a:rPr lang="en-US" sz="3200" dirty="0"/>
              <a:t>The Labor Force – What is Projected?</a:t>
            </a:r>
            <a:endParaRPr lang="en-US" sz="3200" dirty="0" smtClean="0"/>
          </a:p>
        </p:txBody>
      </p:sp>
      <p:sp>
        <p:nvSpPr>
          <p:cNvPr id="34820" name="Rectangle 3"/>
          <p:cNvSpPr>
            <a:spLocks noGrp="1" noChangeArrowheads="1"/>
          </p:cNvSpPr>
          <p:nvPr>
            <p:ph idx="1"/>
          </p:nvPr>
        </p:nvSpPr>
        <p:spPr>
          <a:xfrm>
            <a:off x="755374" y="1116496"/>
            <a:ext cx="7772400" cy="4953000"/>
          </a:xfrm>
        </p:spPr>
        <p:txBody>
          <a:bodyPr/>
          <a:lstStyle/>
          <a:p>
            <a:pPr marL="198438" lvl="0" indent="0">
              <a:buNone/>
              <a:tabLst>
                <a:tab pos="685800" algn="l"/>
              </a:tabLst>
            </a:pPr>
            <a:r>
              <a:rPr lang="en-US" sz="2800" dirty="0">
                <a:solidFill>
                  <a:srgbClr val="002060"/>
                </a:solidFill>
              </a:rPr>
              <a:t>We project the labor force for the following age, sex, race and ethnic categories:</a:t>
            </a:r>
          </a:p>
          <a:p>
            <a:pPr marL="198438" lvl="0" indent="0">
              <a:tabLst>
                <a:tab pos="685800" algn="l"/>
              </a:tabLst>
            </a:pPr>
            <a:r>
              <a:rPr lang="en-US" sz="2800" dirty="0">
                <a:solidFill>
                  <a:srgbClr val="002060"/>
                </a:solidFill>
              </a:rPr>
              <a:t>	</a:t>
            </a:r>
            <a:r>
              <a:rPr lang="en-US" sz="2400" dirty="0" smtClean="0">
                <a:solidFill>
                  <a:srgbClr val="002060"/>
                </a:solidFill>
              </a:rPr>
              <a:t>By 17 </a:t>
            </a:r>
            <a:r>
              <a:rPr lang="en-US" sz="2400" dirty="0">
                <a:solidFill>
                  <a:srgbClr val="002060"/>
                </a:solidFill>
              </a:rPr>
              <a:t>age </a:t>
            </a:r>
            <a:r>
              <a:rPr lang="en-US" sz="2400" dirty="0" smtClean="0">
                <a:solidFill>
                  <a:srgbClr val="002060"/>
                </a:solidFill>
              </a:rPr>
              <a:t>groups</a:t>
            </a:r>
          </a:p>
          <a:p>
            <a:pPr marL="198438" lvl="0" indent="0">
              <a:tabLst>
                <a:tab pos="685800" algn="l"/>
              </a:tabLst>
            </a:pPr>
            <a:r>
              <a:rPr lang="en-US" sz="2400" dirty="0">
                <a:solidFill>
                  <a:srgbClr val="002060"/>
                </a:solidFill>
              </a:rPr>
              <a:t>	By 2 sex </a:t>
            </a:r>
            <a:r>
              <a:rPr lang="en-US" sz="2400" dirty="0" smtClean="0">
                <a:solidFill>
                  <a:srgbClr val="002060"/>
                </a:solidFill>
              </a:rPr>
              <a:t>groups</a:t>
            </a:r>
            <a:endParaRPr lang="en-US" sz="2400" dirty="0">
              <a:solidFill>
                <a:srgbClr val="002060"/>
              </a:solidFill>
            </a:endParaRPr>
          </a:p>
          <a:p>
            <a:pPr marL="198438" lvl="0" indent="0">
              <a:tabLst>
                <a:tab pos="685800" algn="l"/>
              </a:tabLst>
            </a:pPr>
            <a:r>
              <a:rPr lang="en-US" sz="2400" dirty="0">
                <a:solidFill>
                  <a:srgbClr val="002060"/>
                </a:solidFill>
              </a:rPr>
              <a:t>	By 1 ethnic and 4 race </a:t>
            </a:r>
            <a:r>
              <a:rPr lang="en-US" sz="2400" dirty="0" smtClean="0">
                <a:solidFill>
                  <a:srgbClr val="002060"/>
                </a:solidFill>
              </a:rPr>
              <a:t>groups</a:t>
            </a:r>
            <a:endParaRPr lang="en-US" sz="2400" dirty="0">
              <a:solidFill>
                <a:srgbClr val="002060"/>
              </a:solidFill>
            </a:endParaRPr>
          </a:p>
          <a:p>
            <a:pPr marL="198438" lvl="0" indent="0">
              <a:tabLst>
                <a:tab pos="685800" algn="l"/>
              </a:tabLst>
            </a:pPr>
            <a:r>
              <a:rPr lang="en-US" sz="2400" dirty="0">
                <a:solidFill>
                  <a:srgbClr val="002060"/>
                </a:solidFill>
              </a:rPr>
              <a:t>	A total of more than 136 age, sex, race and ethnic categories    </a:t>
            </a:r>
          </a:p>
          <a:p>
            <a:pPr marL="198438" lvl="0" indent="0">
              <a:tabLst>
                <a:tab pos="685800" algn="l"/>
              </a:tabLst>
            </a:pPr>
            <a:r>
              <a:rPr lang="en-US" sz="2400" dirty="0"/>
              <a:t>LFPRs are calculated for the overall, as well as by various age, sex, race and ethnic groups.</a:t>
            </a:r>
          </a:p>
          <a:p>
            <a:pPr eaLnBrk="1" hangingPunct="1">
              <a:lnSpc>
                <a:spcPct val="90000"/>
              </a:lnSpc>
              <a:buClr>
                <a:schemeClr val="tx1"/>
              </a:buClr>
              <a:buFontTx/>
              <a:buChar char="•"/>
              <a:defRPr/>
            </a:pPr>
            <a:endParaRPr lang="en-US" sz="2800" dirty="0" smtClean="0">
              <a:latin typeface="Times New Roman" pitchFamily="18" charset="0"/>
            </a:endParaRPr>
          </a:p>
        </p:txBody>
      </p:sp>
    </p:spTree>
    <p:extLst>
      <p:ext uri="{BB962C8B-B14F-4D97-AF65-F5344CB8AC3E}">
        <p14:creationId xmlns:p14="http://schemas.microsoft.com/office/powerpoint/2010/main" val="17371785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961103" y="-31955"/>
            <a:ext cx="8305800" cy="1327355"/>
          </a:xfrm>
        </p:spPr>
        <p:txBody>
          <a:bodyPr lIns="0" tIns="0" rIns="0" bIns="0" anchor="b"/>
          <a:lstStyle/>
          <a:p>
            <a:pPr marL="0" indent="0" defTabSz="388938" eaLnBrk="1" hangingPunct="1">
              <a:spcBef>
                <a:spcPct val="0"/>
              </a:spcBef>
              <a:buClr>
                <a:srgbClr val="FFFFFF"/>
              </a:buClr>
              <a:buSzPct val="90000"/>
              <a:buFont typeface="Monotype Sorts" pitchFamily="2" charset="2"/>
              <a:buNone/>
            </a:pPr>
            <a:r>
              <a:rPr lang="en-US" sz="3600" b="1" dirty="0" smtClean="0"/>
              <a:t>Race Categories from 2000 Census:</a:t>
            </a:r>
          </a:p>
        </p:txBody>
      </p:sp>
      <p:sp>
        <p:nvSpPr>
          <p:cNvPr id="33797" name="Text Box 4"/>
          <p:cNvSpPr txBox="1">
            <a:spLocks noChangeArrowheads="1"/>
          </p:cNvSpPr>
          <p:nvPr/>
        </p:nvSpPr>
        <p:spPr bwMode="auto">
          <a:xfrm>
            <a:off x="990600" y="1681163"/>
            <a:ext cx="7516813" cy="5176837"/>
          </a:xfrm>
          <a:prstGeom prst="rect">
            <a:avLst/>
          </a:prstGeom>
          <a:noFill/>
          <a:ln w="9525">
            <a:noFill/>
            <a:miter lim="800000"/>
            <a:headEnd/>
            <a:tailEnd/>
          </a:ln>
        </p:spPr>
        <p:txBody>
          <a:bodyPr lIns="0" tIns="0" rIns="0" bIns="0"/>
          <a:lstStyle/>
          <a:p>
            <a:pPr marL="342900" lvl="1" indent="-342900" algn="l" defTabSz="349250" eaLnBrk="1" hangingPunct="1">
              <a:buClr>
                <a:srgbClr val="CE1126"/>
              </a:buClr>
              <a:buSzPct val="80000"/>
              <a:buFont typeface="Wingdings" pitchFamily="2" charset="2"/>
              <a:buChar char=""/>
              <a:tabLst>
                <a:tab pos="2332038" algn="l"/>
              </a:tabLst>
              <a:defRPr/>
            </a:pPr>
            <a:r>
              <a:rPr lang="en-US" sz="3000" dirty="0">
                <a:solidFill>
                  <a:srgbClr val="002060"/>
                </a:solidFill>
                <a:latin typeface="+mn-lt"/>
                <a:cs typeface="Tahoma" pitchFamily="34" charset="0"/>
              </a:rPr>
              <a:t>White (</a:t>
            </a:r>
            <a:r>
              <a:rPr lang="en-US" sz="3000" dirty="0" smtClean="0">
                <a:solidFill>
                  <a:srgbClr val="002060"/>
                </a:solidFill>
                <a:latin typeface="+mn-lt"/>
                <a:cs typeface="Tahoma" pitchFamily="34" charset="0"/>
              </a:rPr>
              <a:t>only </a:t>
            </a:r>
            <a:r>
              <a:rPr lang="en-US" sz="3000" dirty="0" smtClean="0">
                <a:solidFill>
                  <a:srgbClr val="002060"/>
                </a:solidFill>
                <a:latin typeface="+mn-lt"/>
                <a:cs typeface="Tahoma" pitchFamily="34" charset="0"/>
                <a:sym typeface="Symbol" pitchFamily="18" charset="2"/>
              </a:rPr>
              <a:t> no </a:t>
            </a:r>
            <a:r>
              <a:rPr lang="en-US" sz="3000" dirty="0">
                <a:solidFill>
                  <a:srgbClr val="002060"/>
                </a:solidFill>
                <a:latin typeface="+mn-lt"/>
                <a:cs typeface="Tahoma" pitchFamily="34" charset="0"/>
                <a:sym typeface="Symbol" pitchFamily="18" charset="2"/>
              </a:rPr>
              <a:t>other race)</a:t>
            </a:r>
          </a:p>
          <a:p>
            <a:pPr marL="342900" lvl="1" indent="-342900" algn="l" defTabSz="349250" eaLnBrk="1" hangingPunct="1">
              <a:buClr>
                <a:srgbClr val="CE1126"/>
              </a:buClr>
              <a:buSzPct val="80000"/>
              <a:buFont typeface="Wingdings" pitchFamily="2" charset="2"/>
              <a:buChar char=""/>
              <a:tabLst>
                <a:tab pos="2332038" algn="l"/>
              </a:tabLst>
              <a:defRPr/>
            </a:pPr>
            <a:r>
              <a:rPr lang="en-US" sz="3000" dirty="0" smtClean="0">
                <a:solidFill>
                  <a:srgbClr val="002060"/>
                </a:solidFill>
                <a:latin typeface="+mn-lt"/>
                <a:cs typeface="Tahoma" pitchFamily="34" charset="0"/>
                <a:sym typeface="Symbol" pitchFamily="18" charset="2"/>
              </a:rPr>
              <a:t>Black  </a:t>
            </a:r>
            <a:r>
              <a:rPr lang="en-US" sz="3000" dirty="0" smtClean="0">
                <a:solidFill>
                  <a:srgbClr val="002060"/>
                </a:solidFill>
                <a:latin typeface="+mn-lt"/>
                <a:cs typeface="Tahoma" pitchFamily="34" charset="0"/>
              </a:rPr>
              <a:t>(only </a:t>
            </a:r>
            <a:r>
              <a:rPr lang="en-US" sz="3000" dirty="0" smtClean="0">
                <a:solidFill>
                  <a:srgbClr val="002060"/>
                </a:solidFill>
                <a:latin typeface="+mn-lt"/>
                <a:cs typeface="Tahoma" pitchFamily="34" charset="0"/>
                <a:sym typeface="Symbol" pitchFamily="18" charset="2"/>
              </a:rPr>
              <a:t> no </a:t>
            </a:r>
            <a:r>
              <a:rPr lang="en-US" sz="3000" dirty="0">
                <a:solidFill>
                  <a:srgbClr val="002060"/>
                </a:solidFill>
                <a:latin typeface="+mn-lt"/>
                <a:cs typeface="Tahoma" pitchFamily="34" charset="0"/>
                <a:sym typeface="Symbol" pitchFamily="18" charset="2"/>
              </a:rPr>
              <a:t>other race)</a:t>
            </a:r>
          </a:p>
          <a:p>
            <a:pPr marL="342900" lvl="1" indent="-342900" algn="l" defTabSz="349250" eaLnBrk="1" hangingPunct="1">
              <a:buClr>
                <a:srgbClr val="CE1126"/>
              </a:buClr>
              <a:buSzPct val="80000"/>
              <a:buFont typeface="Wingdings" pitchFamily="2" charset="2"/>
              <a:buChar char=""/>
              <a:tabLst>
                <a:tab pos="2332038" algn="l"/>
              </a:tabLst>
              <a:defRPr/>
            </a:pPr>
            <a:r>
              <a:rPr lang="en-US" sz="3000" dirty="0" smtClean="0">
                <a:solidFill>
                  <a:srgbClr val="002060"/>
                </a:solidFill>
                <a:latin typeface="+mn-lt"/>
                <a:cs typeface="Tahoma" pitchFamily="34" charset="0"/>
                <a:sym typeface="Symbol" pitchFamily="18" charset="2"/>
              </a:rPr>
              <a:t>Asian  </a:t>
            </a:r>
            <a:r>
              <a:rPr lang="en-US" sz="3000" dirty="0">
                <a:solidFill>
                  <a:srgbClr val="002060"/>
                </a:solidFill>
                <a:latin typeface="+mn-lt"/>
                <a:cs typeface="Tahoma" pitchFamily="34" charset="0"/>
              </a:rPr>
              <a:t>(</a:t>
            </a:r>
            <a:r>
              <a:rPr lang="en-US" sz="3000" dirty="0" smtClean="0">
                <a:solidFill>
                  <a:srgbClr val="002060"/>
                </a:solidFill>
                <a:latin typeface="+mn-lt"/>
                <a:cs typeface="Tahoma" pitchFamily="34" charset="0"/>
              </a:rPr>
              <a:t>only </a:t>
            </a:r>
            <a:r>
              <a:rPr lang="en-US" sz="3000" dirty="0" smtClean="0">
                <a:solidFill>
                  <a:srgbClr val="002060"/>
                </a:solidFill>
                <a:latin typeface="+mn-lt"/>
                <a:cs typeface="Tahoma" pitchFamily="34" charset="0"/>
                <a:sym typeface="Symbol" pitchFamily="18" charset="2"/>
              </a:rPr>
              <a:t> no </a:t>
            </a:r>
            <a:r>
              <a:rPr lang="en-US" sz="3000" dirty="0">
                <a:solidFill>
                  <a:srgbClr val="002060"/>
                </a:solidFill>
                <a:latin typeface="+mn-lt"/>
                <a:cs typeface="Tahoma" pitchFamily="34" charset="0"/>
                <a:sym typeface="Symbol" pitchFamily="18" charset="2"/>
              </a:rPr>
              <a:t>other race)</a:t>
            </a:r>
          </a:p>
          <a:p>
            <a:pPr marL="342900" lvl="1" indent="-342900" algn="l" defTabSz="349250" eaLnBrk="1" hangingPunct="1">
              <a:buClr>
                <a:srgbClr val="CE1126"/>
              </a:buClr>
              <a:buSzPct val="80000"/>
              <a:buFont typeface="Wingdings" pitchFamily="2" charset="2"/>
              <a:buChar char=""/>
              <a:tabLst>
                <a:tab pos="2332038" algn="l"/>
              </a:tabLst>
              <a:defRPr/>
            </a:pPr>
            <a:r>
              <a:rPr lang="en-US" sz="3000" dirty="0">
                <a:solidFill>
                  <a:srgbClr val="002060"/>
                </a:solidFill>
                <a:latin typeface="+mn-lt"/>
                <a:cs typeface="Tahoma" pitchFamily="34" charset="0"/>
                <a:sym typeface="Symbol" pitchFamily="18" charset="2"/>
              </a:rPr>
              <a:t>All other groups:</a:t>
            </a:r>
          </a:p>
          <a:p>
            <a:pPr marL="742950" lvl="1" indent="-285750" algn="l" defTabSz="349250" eaLnBrk="1" hangingPunct="1">
              <a:lnSpc>
                <a:spcPct val="110000"/>
              </a:lnSpc>
              <a:buClr>
                <a:srgbClr val="CE1126"/>
              </a:buClr>
              <a:buSzPct val="75000"/>
              <a:buFont typeface="Wingdings 3" pitchFamily="18" charset="2"/>
              <a:buChar char=""/>
              <a:tabLst>
                <a:tab pos="2332038" algn="l"/>
              </a:tabLst>
              <a:defRPr/>
            </a:pPr>
            <a:r>
              <a:rPr lang="en-US" sz="2400" dirty="0">
                <a:solidFill>
                  <a:schemeClr val="tx1"/>
                </a:solidFill>
                <a:latin typeface="+mn-lt"/>
                <a:sym typeface="Symbol" pitchFamily="18" charset="2"/>
              </a:rPr>
              <a:t> </a:t>
            </a:r>
            <a:r>
              <a:rPr lang="en-US" sz="2400" dirty="0">
                <a:solidFill>
                  <a:srgbClr val="002060"/>
                </a:solidFill>
                <a:latin typeface="+mn-lt"/>
                <a:cs typeface="Tahoma" pitchFamily="34" charset="0"/>
                <a:sym typeface="Symbol" pitchFamily="18" charset="2"/>
              </a:rPr>
              <a:t>Native Hawaiian and Pacific Islanders </a:t>
            </a:r>
          </a:p>
          <a:p>
            <a:pPr marL="742950" lvl="1" indent="-285750" algn="l" defTabSz="349250" eaLnBrk="1" hangingPunct="1">
              <a:lnSpc>
                <a:spcPct val="110000"/>
              </a:lnSpc>
              <a:buClr>
                <a:srgbClr val="CE1126"/>
              </a:buClr>
              <a:buSzPct val="75000"/>
              <a:buFont typeface="Wingdings 3" pitchFamily="18" charset="2"/>
              <a:buChar char=""/>
              <a:tabLst>
                <a:tab pos="2332038" algn="l"/>
              </a:tabLst>
              <a:defRPr/>
            </a:pPr>
            <a:r>
              <a:rPr lang="en-US" sz="2400" dirty="0">
                <a:solidFill>
                  <a:schemeClr val="tx1"/>
                </a:solidFill>
                <a:latin typeface="+mn-lt"/>
                <a:sym typeface="Symbol" pitchFamily="18" charset="2"/>
              </a:rPr>
              <a:t> American Indian &amp; Alaska Natives </a:t>
            </a:r>
          </a:p>
          <a:p>
            <a:pPr marL="742950" lvl="1" indent="-285750" algn="l" defTabSz="349250" eaLnBrk="1" hangingPunct="1">
              <a:lnSpc>
                <a:spcPct val="110000"/>
              </a:lnSpc>
              <a:buClr>
                <a:srgbClr val="CE1126"/>
              </a:buClr>
              <a:buSzPct val="75000"/>
              <a:buFont typeface="Wingdings 3" pitchFamily="18" charset="2"/>
              <a:buChar char=""/>
              <a:tabLst>
                <a:tab pos="2332038" algn="l"/>
              </a:tabLst>
              <a:defRPr/>
            </a:pPr>
            <a:r>
              <a:rPr lang="en-US" sz="2400" dirty="0">
                <a:solidFill>
                  <a:schemeClr val="tx1"/>
                </a:solidFill>
                <a:latin typeface="+mn-lt"/>
                <a:sym typeface="Symbol" pitchFamily="18" charset="2"/>
              </a:rPr>
              <a:t> All persons reporting more than one Race</a:t>
            </a:r>
          </a:p>
          <a:p>
            <a:pPr marL="342900" lvl="1" indent="-342900" algn="l" defTabSz="349250" eaLnBrk="1" hangingPunct="1">
              <a:buClr>
                <a:srgbClr val="CE1126"/>
              </a:buClr>
              <a:buSzPct val="80000"/>
              <a:buFont typeface="Wingdings" pitchFamily="2" charset="2"/>
              <a:buChar char=""/>
              <a:tabLst>
                <a:tab pos="2332038" algn="l"/>
              </a:tabLst>
              <a:defRPr/>
            </a:pPr>
            <a:r>
              <a:rPr lang="en-US" sz="3000" dirty="0">
                <a:solidFill>
                  <a:srgbClr val="002060"/>
                </a:solidFill>
                <a:latin typeface="+mn-lt"/>
                <a:cs typeface="Tahoma" pitchFamily="34" charset="0"/>
                <a:sym typeface="Symbol" pitchFamily="18" charset="2"/>
              </a:rPr>
              <a:t>Hispanic (of any race)</a:t>
            </a:r>
          </a:p>
          <a:p>
            <a:pPr marL="342900" lvl="1" indent="-342900" algn="l" defTabSz="349250" eaLnBrk="1" hangingPunct="1">
              <a:buClr>
                <a:srgbClr val="CE1126"/>
              </a:buClr>
              <a:buSzPct val="80000"/>
              <a:buFont typeface="Wingdings" pitchFamily="2" charset="2"/>
              <a:buChar char=""/>
              <a:tabLst>
                <a:tab pos="2332038" algn="l"/>
              </a:tabLst>
              <a:defRPr/>
            </a:pPr>
            <a:r>
              <a:rPr lang="en-US" sz="3000" dirty="0">
                <a:solidFill>
                  <a:srgbClr val="002060"/>
                </a:solidFill>
                <a:latin typeface="+mn-lt"/>
                <a:cs typeface="Tahoma" pitchFamily="34" charset="0"/>
                <a:sym typeface="Symbol" pitchFamily="18" charset="2"/>
              </a:rPr>
              <a:t>Non-Hispanic (of any race)</a:t>
            </a:r>
          </a:p>
          <a:p>
            <a:pPr marL="742950" lvl="1" indent="-285750" algn="l" defTabSz="349250" eaLnBrk="1" hangingPunct="1">
              <a:lnSpc>
                <a:spcPct val="110000"/>
              </a:lnSpc>
              <a:buClr>
                <a:srgbClr val="CE1126"/>
              </a:buClr>
              <a:buSzPct val="75000"/>
              <a:buFont typeface="Wingdings 3" pitchFamily="18" charset="2"/>
              <a:buChar char=""/>
              <a:tabLst>
                <a:tab pos="2332038" algn="l"/>
              </a:tabLst>
              <a:defRPr/>
            </a:pPr>
            <a:r>
              <a:rPr lang="en-US" sz="2400" dirty="0">
                <a:solidFill>
                  <a:srgbClr val="002060"/>
                </a:solidFill>
                <a:latin typeface="+mn-lt"/>
                <a:cs typeface="Tahoma" pitchFamily="34" charset="0"/>
                <a:sym typeface="Symbol" pitchFamily="18" charset="2"/>
              </a:rPr>
              <a:t>  White non-Hispanic</a:t>
            </a:r>
          </a:p>
          <a:p>
            <a:pPr marL="468313" lvl="1" indent="-58738" algn="l" defTabSz="349250">
              <a:spcBef>
                <a:spcPct val="0"/>
              </a:spcBef>
              <a:buSzPct val="50000"/>
              <a:buFontTx/>
              <a:buChar char="•"/>
              <a:defRPr/>
            </a:pPr>
            <a:endParaRPr lang="en-US" sz="2800" dirty="0">
              <a:solidFill>
                <a:schemeClr val="tx1"/>
              </a:solidFill>
              <a:sym typeface="Symbol" pitchFamily="18" charset="2"/>
            </a:endParaRPr>
          </a:p>
        </p:txBody>
      </p:sp>
    </p:spTree>
    <p:extLst>
      <p:ext uri="{BB962C8B-B14F-4D97-AF65-F5344CB8AC3E}">
        <p14:creationId xmlns:p14="http://schemas.microsoft.com/office/powerpoint/2010/main" val="2864317458"/>
      </p:ext>
    </p:extLst>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096962"/>
          </a:xfrm>
        </p:spPr>
        <p:txBody>
          <a:bodyPr/>
          <a:lstStyle/>
          <a:p>
            <a:pPr algn="l"/>
            <a:r>
              <a:rPr lang="en-US" sz="3600" dirty="0" smtClean="0"/>
              <a:t>The Labor Force Based on Two Factors:</a:t>
            </a:r>
            <a:endParaRPr lang="en-US" sz="3600" dirty="0"/>
          </a:p>
        </p:txBody>
      </p:sp>
      <p:sp>
        <p:nvSpPr>
          <p:cNvPr id="3" name="Content Placeholder 2"/>
          <p:cNvSpPr>
            <a:spLocks noGrp="1"/>
          </p:cNvSpPr>
          <p:nvPr>
            <p:ph idx="1"/>
          </p:nvPr>
        </p:nvSpPr>
        <p:spPr/>
        <p:txBody>
          <a:bodyPr/>
          <a:lstStyle/>
          <a:p>
            <a:r>
              <a:rPr lang="en-US" dirty="0" smtClean="0"/>
              <a:t>Labor Force = Population  *LFPR</a:t>
            </a:r>
          </a:p>
          <a:p>
            <a:pPr marL="0" indent="0">
              <a:buNone/>
            </a:pPr>
            <a:endParaRPr lang="en-US" dirty="0" smtClean="0"/>
          </a:p>
          <a:p>
            <a:pPr lvl="1"/>
            <a:r>
              <a:rPr lang="en-US" sz="2400" dirty="0" smtClean="0"/>
              <a:t>Population data from Census Bureau by age, sex, race and ethnicity.</a:t>
            </a:r>
          </a:p>
          <a:p>
            <a:pPr marL="457200" lvl="1" indent="0">
              <a:buNone/>
            </a:pPr>
            <a:endParaRPr lang="en-US" sz="2400" dirty="0" smtClean="0"/>
          </a:p>
          <a:p>
            <a:pPr lvl="1"/>
            <a:r>
              <a:rPr lang="en-US" sz="2400" dirty="0" smtClean="0"/>
              <a:t>Labor force participation rate data from Current Population Survey by age, sex, race and ethnicity.</a:t>
            </a:r>
            <a:endParaRPr lang="en-US" sz="2400" dirty="0"/>
          </a:p>
        </p:txBody>
      </p:sp>
    </p:spTree>
    <p:extLst>
      <p:ext uri="{BB962C8B-B14F-4D97-AF65-F5344CB8AC3E}">
        <p14:creationId xmlns:p14="http://schemas.microsoft.com/office/powerpoint/2010/main" val="948833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295400" y="185530"/>
            <a:ext cx="7848600" cy="721903"/>
          </a:xfrm>
        </p:spPr>
        <p:txBody>
          <a:bodyPr/>
          <a:lstStyle/>
          <a:p>
            <a:pPr algn="l" eaLnBrk="1" hangingPunct="1"/>
            <a:r>
              <a:rPr lang="en-US" sz="3600" dirty="0" smtClean="0"/>
              <a:t>Number of Live Births, 1920-2014</a:t>
            </a: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2341585214"/>
              </p:ext>
            </p:extLst>
          </p:nvPr>
        </p:nvGraphicFramePr>
        <p:xfrm>
          <a:off x="1117600" y="2108200"/>
          <a:ext cx="7670800" cy="4008438"/>
        </p:xfrm>
        <a:graphic>
          <a:graphicData uri="http://schemas.openxmlformats.org/drawingml/2006/chart">
            <c:chart xmlns:c="http://schemas.openxmlformats.org/drawingml/2006/chart" xmlns:r="http://schemas.openxmlformats.org/officeDocument/2006/relationships" r:id="rId3"/>
          </a:graphicData>
        </a:graphic>
      </p:graphicFrame>
      <p:sp>
        <p:nvSpPr>
          <p:cNvPr id="2053" name="Text Box 4"/>
          <p:cNvSpPr txBox="1">
            <a:spLocks noChangeArrowheads="1"/>
          </p:cNvSpPr>
          <p:nvPr/>
        </p:nvSpPr>
        <p:spPr bwMode="auto">
          <a:xfrm>
            <a:off x="3810000" y="4114800"/>
            <a:ext cx="1066800" cy="581025"/>
          </a:xfrm>
          <a:prstGeom prst="rect">
            <a:avLst/>
          </a:prstGeom>
          <a:noFill/>
          <a:ln w="12700" cap="sq">
            <a:noFill/>
            <a:miter lim="800000"/>
            <a:headEnd type="none" w="sm" len="sm"/>
            <a:tailEnd type="none" w="sm" len="sm"/>
          </a:ln>
        </p:spPr>
        <p:txBody>
          <a:bodyPr>
            <a:spAutoFit/>
          </a:bodyPr>
          <a:lstStyle/>
          <a:p>
            <a:pPr>
              <a:spcBef>
                <a:spcPct val="50000"/>
              </a:spcBef>
              <a:buClrTx/>
            </a:pPr>
            <a:r>
              <a:rPr lang="en-US" sz="1600" b="1" dirty="0">
                <a:solidFill>
                  <a:srgbClr val="002060"/>
                </a:solidFill>
                <a:latin typeface="Arial" pitchFamily="34" charset="0"/>
              </a:rPr>
              <a:t>Baby boomers</a:t>
            </a:r>
            <a:endParaRPr lang="en-US" sz="1600" dirty="0">
              <a:solidFill>
                <a:srgbClr val="002060"/>
              </a:solidFill>
              <a:latin typeface="Arial" pitchFamily="34" charset="0"/>
            </a:endParaRPr>
          </a:p>
        </p:txBody>
      </p:sp>
      <p:sp>
        <p:nvSpPr>
          <p:cNvPr id="2054" name="Text Box 5"/>
          <p:cNvSpPr txBox="1">
            <a:spLocks noChangeArrowheads="1"/>
          </p:cNvSpPr>
          <p:nvPr/>
        </p:nvSpPr>
        <p:spPr bwMode="auto">
          <a:xfrm>
            <a:off x="3657600" y="1752600"/>
            <a:ext cx="2133600" cy="369332"/>
          </a:xfrm>
          <a:prstGeom prst="rect">
            <a:avLst/>
          </a:prstGeom>
          <a:noFill/>
          <a:ln w="9525">
            <a:noFill/>
            <a:miter lim="800000"/>
            <a:headEnd/>
            <a:tailEnd/>
          </a:ln>
        </p:spPr>
        <p:txBody>
          <a:bodyPr>
            <a:spAutoFit/>
          </a:bodyPr>
          <a:lstStyle/>
          <a:p>
            <a:pPr algn="l">
              <a:spcBef>
                <a:spcPct val="0"/>
              </a:spcBef>
              <a:buClrTx/>
            </a:pPr>
            <a:r>
              <a:rPr lang="en-US" sz="1800" b="1" dirty="0">
                <a:solidFill>
                  <a:srgbClr val="002060"/>
                </a:solidFill>
                <a:latin typeface="Arial" pitchFamily="34" charset="0"/>
              </a:rPr>
              <a:t>Millions of births</a:t>
            </a:r>
            <a:endParaRPr lang="en-US" sz="1800" dirty="0">
              <a:solidFill>
                <a:srgbClr val="002060"/>
              </a:solidFill>
              <a:latin typeface="Arial" pitchFamily="34" charset="0"/>
            </a:endParaRPr>
          </a:p>
        </p:txBody>
      </p:sp>
    </p:spTree>
    <p:extLst>
      <p:ext uri="{BB962C8B-B14F-4D97-AF65-F5344CB8AC3E}">
        <p14:creationId xmlns:p14="http://schemas.microsoft.com/office/powerpoint/2010/main" val="4163999843"/>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066800" y="381000"/>
            <a:ext cx="7620000" cy="1066800"/>
          </a:xfrm>
        </p:spPr>
        <p:txBody>
          <a:bodyPr/>
          <a:lstStyle/>
          <a:p>
            <a:pPr eaLnBrk="1" hangingPunct="1"/>
            <a:r>
              <a:rPr lang="en-US" sz="4000" dirty="0" smtClean="0"/>
              <a:t>Immigration to U.S. </a:t>
            </a: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1983273733"/>
              </p:ext>
            </p:extLst>
          </p:nvPr>
        </p:nvGraphicFramePr>
        <p:xfrm>
          <a:off x="317500" y="1803400"/>
          <a:ext cx="8775700" cy="4394200"/>
        </p:xfrm>
        <a:graphic>
          <a:graphicData uri="http://schemas.openxmlformats.org/drawingml/2006/chart">
            <c:chart xmlns:c="http://schemas.openxmlformats.org/drawingml/2006/chart" xmlns:r="http://schemas.openxmlformats.org/officeDocument/2006/relationships" r:id="rId3"/>
          </a:graphicData>
        </a:graphic>
      </p:graphicFrame>
      <p:sp>
        <p:nvSpPr>
          <p:cNvPr id="3078" name="Text Box 5"/>
          <p:cNvSpPr txBox="1">
            <a:spLocks noChangeArrowheads="1"/>
          </p:cNvSpPr>
          <p:nvPr/>
        </p:nvSpPr>
        <p:spPr bwMode="auto">
          <a:xfrm>
            <a:off x="3086100" y="1343025"/>
            <a:ext cx="3581400" cy="336550"/>
          </a:xfrm>
          <a:prstGeom prst="rect">
            <a:avLst/>
          </a:prstGeom>
          <a:noFill/>
          <a:ln w="9525">
            <a:noFill/>
            <a:miter lim="800000"/>
            <a:headEnd/>
            <a:tailEnd/>
          </a:ln>
        </p:spPr>
        <p:txBody>
          <a:bodyPr>
            <a:spAutoFit/>
          </a:bodyPr>
          <a:lstStyle/>
          <a:p>
            <a:pPr>
              <a:spcBef>
                <a:spcPct val="50000"/>
              </a:spcBef>
            </a:pPr>
            <a:r>
              <a:rPr lang="en-US" sz="1600" b="1" dirty="0" smtClean="0">
                <a:solidFill>
                  <a:srgbClr val="002060"/>
                </a:solidFill>
                <a:latin typeface="Arial" pitchFamily="34" charset="0"/>
              </a:rPr>
              <a:t>             Millions </a:t>
            </a:r>
            <a:r>
              <a:rPr lang="en-US" sz="1600" b="1" dirty="0">
                <a:solidFill>
                  <a:srgbClr val="002060"/>
                </a:solidFill>
                <a:latin typeface="Arial" pitchFamily="34" charset="0"/>
              </a:rPr>
              <a:t>of immigrants</a:t>
            </a:r>
            <a:endParaRPr lang="en-US" sz="1600" b="1" dirty="0">
              <a:solidFill>
                <a:srgbClr val="002060"/>
              </a:solidFill>
            </a:endParaRPr>
          </a:p>
        </p:txBody>
      </p:sp>
    </p:spTree>
    <p:extLst>
      <p:ext uri="{BB962C8B-B14F-4D97-AF65-F5344CB8AC3E}">
        <p14:creationId xmlns:p14="http://schemas.microsoft.com/office/powerpoint/2010/main" val="396506598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9574" y="854765"/>
            <a:ext cx="8617226" cy="804672"/>
          </a:xfrm>
        </p:spPr>
        <p:txBody>
          <a:bodyPr>
            <a:normAutofit/>
          </a:bodyPr>
          <a:lstStyle/>
          <a:p>
            <a:r>
              <a:rPr lang="en-US" sz="4000" dirty="0" smtClean="0"/>
              <a:t>Demographic Trends in 2014-24</a:t>
            </a:r>
            <a:endParaRPr lang="en-US" sz="4000" dirty="0"/>
          </a:p>
        </p:txBody>
      </p:sp>
      <p:sp>
        <p:nvSpPr>
          <p:cNvPr id="145411" name="Rectangle 3"/>
          <p:cNvSpPr>
            <a:spLocks noGrp="1" noChangeArrowheads="1"/>
          </p:cNvSpPr>
          <p:nvPr>
            <p:ph type="body" idx="1"/>
          </p:nvPr>
        </p:nvSpPr>
        <p:spPr>
          <a:xfrm>
            <a:off x="914400" y="2332037"/>
            <a:ext cx="7772400" cy="4525963"/>
          </a:xfrm>
        </p:spPr>
        <p:txBody>
          <a:bodyPr>
            <a:normAutofit/>
          </a:bodyPr>
          <a:lstStyle/>
          <a:p>
            <a:r>
              <a:rPr lang="en-US" sz="3600" dirty="0" smtClean="0"/>
              <a:t>Slower growth of the U.S. population</a:t>
            </a:r>
          </a:p>
          <a:p>
            <a:pPr lvl="1"/>
            <a:r>
              <a:rPr lang="en-US" sz="3200" dirty="0" smtClean="0"/>
              <a:t>Declining birth rates</a:t>
            </a:r>
          </a:p>
          <a:p>
            <a:pPr lvl="1"/>
            <a:r>
              <a:rPr lang="en-US" sz="3200" dirty="0" smtClean="0"/>
              <a:t>Lower levels of immigration</a:t>
            </a:r>
          </a:p>
          <a:p>
            <a:pPr lvl="1"/>
            <a:r>
              <a:rPr lang="en-US" sz="3200" dirty="0" smtClean="0"/>
              <a:t>Population aging</a:t>
            </a:r>
          </a:p>
          <a:p>
            <a:endParaRPr lang="en-US" dirty="0"/>
          </a:p>
        </p:txBody>
      </p:sp>
    </p:spTree>
    <p:extLst>
      <p:ext uri="{BB962C8B-B14F-4D97-AF65-F5344CB8AC3E}">
        <p14:creationId xmlns:p14="http://schemas.microsoft.com/office/powerpoint/2010/main" val="99656560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S_Standard_size_template.potx" id="{2C0B0BA8-CB31-4BFB-9D02-2009D0C557C7}" vid="{0B3D40F7-00B3-4BD2-9A10-FDB1247F4FE7}"/>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S Trendline Content Slide">
  <a:themeElements>
    <a:clrScheme name="BLS 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FFC000"/>
      </a:hlink>
      <a:folHlink>
        <a:srgbClr val="FFC00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Lst>
    <a:ext uri="{05A4C25C-085E-4340-85A3-A5531E510DB2}">
      <thm15:themeFamily xmlns:thm15="http://schemas.microsoft.com/office/thememl/2012/main" xmlns="" name="BLS_Standard_size_template.potx" id="{2C0B0BA8-CB31-4BFB-9D02-2009D0C557C7}" vid="{5222EC5A-2E70-424B-8F39-31FD0C2B3A35}"/>
    </a:ext>
  </a:extLst>
</a:theme>
</file>

<file path=ppt/theme/theme3.xml><?xml version="1.0" encoding="utf-8"?>
<a:theme xmlns:a="http://schemas.openxmlformats.org/drawingml/2006/main" name="Contact Inform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S_Standard_size_template.potx" id="{2C0B0BA8-CB31-4BFB-9D02-2009D0C557C7}" vid="{7C8ABDF8-BE7C-4185-8AE9-499D505E304C}"/>
    </a:ext>
  </a:extLst>
</a:theme>
</file>

<file path=ppt/theme/theme4.xml><?xml version="1.0" encoding="utf-8"?>
<a:theme xmlns:a="http://schemas.openxmlformats.org/drawingml/2006/main" name="Title &amp; Content">
  <a:themeElements>
    <a:clrScheme name="Custom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002060"/>
      </a:hlink>
      <a:folHlink>
        <a:srgbClr val="7030A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raClrScheme>
      <a:clrScheme name="BLS White CONTENT Slides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FFC000"/>
        </a:hlink>
        <a:folHlink>
          <a:srgbClr val="00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itle &amp; Content">
  <a:themeElements>
    <a:clrScheme name="Custom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002060"/>
      </a:hlink>
      <a:folHlink>
        <a:srgbClr val="7030A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raClrScheme>
      <a:clrScheme name="BLS White CONTENT Slides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FFC000"/>
        </a:hlink>
        <a:folHlink>
          <a:srgbClr val="00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Title &amp; Content">
  <a:themeElements>
    <a:clrScheme name="Custom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002060"/>
      </a:hlink>
      <a:folHlink>
        <a:srgbClr val="7030A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raClrScheme>
      <a:clrScheme name="BLS White CONTENT Slides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FFC000"/>
        </a:hlink>
        <a:folHlink>
          <a:srgbClr val="00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Contact Inform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S_Standard_size_template.potx" id="{2C0B0BA8-CB31-4BFB-9D02-2009D0C557C7}" vid="{7C8ABDF8-BE7C-4185-8AE9-499D505E304C}"/>
    </a:ext>
  </a:extLst>
</a:theme>
</file>

<file path=ppt/theme/theme8.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S_Standard_size_template.potx" id="{2C0B0BA8-CB31-4BFB-9D02-2009D0C557C7}" vid="{0B3D40F7-00B3-4BD2-9A10-FDB1247F4FE7}"/>
    </a:ext>
  </a:extLst>
</a:theme>
</file>

<file path=ppt/theme/theme9.xml><?xml version="1.0" encoding="utf-8"?>
<a:theme xmlns:a="http://schemas.openxmlformats.org/drawingml/2006/main" name="2_Contact Inform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S_Standard_size_template.potx" id="{2C0B0BA8-CB31-4BFB-9D02-2009D0C557C7}" vid="{7C8ABDF8-BE7C-4185-8AE9-499D505E304C}"/>
    </a:ext>
  </a:extLst>
</a:theme>
</file>

<file path=docProps/app.xml><?xml version="1.0" encoding="utf-8"?>
<Properties xmlns="http://schemas.openxmlformats.org/officeDocument/2006/extended-properties" xmlns:vt="http://schemas.openxmlformats.org/officeDocument/2006/docPropsVTypes">
  <Template/>
  <TotalTime>582</TotalTime>
  <Words>1572</Words>
  <Application>Microsoft Office PowerPoint</Application>
  <PresentationFormat>On-screen Show (4:3)</PresentationFormat>
  <Paragraphs>354</Paragraphs>
  <Slides>33</Slides>
  <Notes>33</Notes>
  <HiddenSlides>0</HiddenSlides>
  <MMClips>0</MMClips>
  <ScaleCrop>false</ScaleCrop>
  <HeadingPairs>
    <vt:vector size="6" baseType="variant">
      <vt:variant>
        <vt:lpstr>Theme</vt:lpstr>
      </vt:variant>
      <vt:variant>
        <vt:i4>9</vt:i4>
      </vt:variant>
      <vt:variant>
        <vt:lpstr>Embedded OLE Servers</vt:lpstr>
      </vt:variant>
      <vt:variant>
        <vt:i4>1</vt:i4>
      </vt:variant>
      <vt:variant>
        <vt:lpstr>Slide Titles</vt:lpstr>
      </vt:variant>
      <vt:variant>
        <vt:i4>33</vt:i4>
      </vt:variant>
    </vt:vector>
  </HeadingPairs>
  <TitlesOfParts>
    <vt:vector size="43" baseType="lpstr">
      <vt:lpstr>Custom Design</vt:lpstr>
      <vt:lpstr>BLS Trendline Content Slide</vt:lpstr>
      <vt:lpstr>Contact Information</vt:lpstr>
      <vt:lpstr>Title &amp; Content</vt:lpstr>
      <vt:lpstr>1_Title &amp; Content</vt:lpstr>
      <vt:lpstr>2_Title &amp; Content</vt:lpstr>
      <vt:lpstr>1_Contact Information</vt:lpstr>
      <vt:lpstr>1_Custom Design</vt:lpstr>
      <vt:lpstr>2_Contact Information</vt:lpstr>
      <vt:lpstr>Chart</vt:lpstr>
      <vt:lpstr>Labor Force Outlook: 2014-24</vt:lpstr>
      <vt:lpstr>Projections Uses</vt:lpstr>
      <vt:lpstr>Employment Projections Process</vt:lpstr>
      <vt:lpstr>The Labor Force – What is Projected?</vt:lpstr>
      <vt:lpstr>PowerPoint Presentation</vt:lpstr>
      <vt:lpstr>The Labor Force Based on Two Factors:</vt:lpstr>
      <vt:lpstr>Number of Live Births, 1920-2014</vt:lpstr>
      <vt:lpstr>Immigration to U.S. </vt:lpstr>
      <vt:lpstr>Demographic Trends in 2014-24</vt:lpstr>
      <vt:lpstr>What is up with Labor Force Participation Rates?</vt:lpstr>
      <vt:lpstr>PowerPoint Presentation</vt:lpstr>
      <vt:lpstr>PowerPoint Presentation</vt:lpstr>
      <vt:lpstr>PowerPoint Presentation</vt:lpstr>
      <vt:lpstr>PowerPoint Presentation</vt:lpstr>
      <vt:lpstr>PowerPoint Presentation</vt:lpstr>
      <vt:lpstr>PowerPoint Presentation</vt:lpstr>
      <vt:lpstr>Population and Labor force, 1950</vt:lpstr>
      <vt:lpstr>Population and Labor force, 2000</vt:lpstr>
      <vt:lpstr>Population and Labor force, Projected 2050</vt:lpstr>
      <vt:lpstr>Population and Labor Force Grows</vt:lpstr>
      <vt:lpstr>Population Growth Rate Slows</vt:lpstr>
      <vt:lpstr>Labor Force Participation Continues to Decline</vt:lpstr>
      <vt:lpstr>The Labor Force is Aging</vt:lpstr>
      <vt:lpstr>Participation Declines for Youth and Increases for Older Adults</vt:lpstr>
      <vt:lpstr>The Older Labor Force Age Groups Increases the Most</vt:lpstr>
      <vt:lpstr>The Older Labor Force Age Groups Grows the Fastest</vt:lpstr>
      <vt:lpstr>The Labor Force Share of Whites Declines</vt:lpstr>
      <vt:lpstr>The Labor Force Share of Non-Hispanics Declines</vt:lpstr>
      <vt:lpstr>The Labor Force Grows  More Diverse</vt:lpstr>
      <vt:lpstr>Evaluation of Labor Force Projections</vt:lpstr>
      <vt:lpstr>Demographic Changes</vt:lpstr>
      <vt:lpstr>Meeting The Challenge </vt:lpstr>
      <vt:lpstr>PowerPoint Presentation</vt:lpstr>
    </vt:vector>
  </TitlesOfParts>
  <Company>Bureau of Labor Statistics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Liddel, Emily L - BLS</dc:creator>
  <cp:lastModifiedBy>CCLD</cp:lastModifiedBy>
  <cp:revision>76</cp:revision>
  <cp:lastPrinted>2016-07-19T16:56:31Z</cp:lastPrinted>
  <dcterms:created xsi:type="dcterms:W3CDTF">2016-03-14T15:06:24Z</dcterms:created>
  <dcterms:modified xsi:type="dcterms:W3CDTF">2016-08-02T13:57:06Z</dcterms:modified>
</cp:coreProperties>
</file>